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37" r:id="rId3"/>
    <p:sldId id="296" r:id="rId4"/>
    <p:sldId id="297" r:id="rId5"/>
    <p:sldId id="299" r:id="rId6"/>
    <p:sldId id="301" r:id="rId7"/>
    <p:sldId id="298" r:id="rId8"/>
    <p:sldId id="300" r:id="rId9"/>
    <p:sldId id="302" r:id="rId10"/>
    <p:sldId id="303" r:id="rId11"/>
    <p:sldId id="305" r:id="rId12"/>
    <p:sldId id="309" r:id="rId13"/>
    <p:sldId id="306" r:id="rId14"/>
    <p:sldId id="290" r:id="rId15"/>
    <p:sldId id="307" r:id="rId16"/>
    <p:sldId id="308" r:id="rId17"/>
    <p:sldId id="258" r:id="rId18"/>
    <p:sldId id="272" r:id="rId19"/>
    <p:sldId id="271" r:id="rId20"/>
    <p:sldId id="283" r:id="rId21"/>
    <p:sldId id="268" r:id="rId22"/>
    <p:sldId id="269" r:id="rId23"/>
    <p:sldId id="270" r:id="rId24"/>
    <p:sldId id="310" r:id="rId25"/>
    <p:sldId id="311" r:id="rId26"/>
    <p:sldId id="312" r:id="rId27"/>
    <p:sldId id="313" r:id="rId28"/>
    <p:sldId id="314" r:id="rId29"/>
    <p:sldId id="319" r:id="rId30"/>
    <p:sldId id="322" r:id="rId31"/>
    <p:sldId id="323" r:id="rId32"/>
    <p:sldId id="324" r:id="rId33"/>
    <p:sldId id="326" r:id="rId34"/>
    <p:sldId id="327" r:id="rId35"/>
    <p:sldId id="325" r:id="rId36"/>
    <p:sldId id="328" r:id="rId37"/>
    <p:sldId id="329" r:id="rId38"/>
    <p:sldId id="332" r:id="rId39"/>
    <p:sldId id="334" r:id="rId40"/>
    <p:sldId id="336" r:id="rId41"/>
    <p:sldId id="331" r:id="rId42"/>
    <p:sldId id="330" r:id="rId43"/>
    <p:sldId id="335" r:id="rId44"/>
    <p:sldId id="317" r:id="rId45"/>
    <p:sldId id="278" r:id="rId46"/>
    <p:sldId id="282" r:id="rId47"/>
    <p:sldId id="284" r:id="rId48"/>
    <p:sldId id="285" r:id="rId49"/>
    <p:sldId id="288" r:id="rId50"/>
    <p:sldId id="286" r:id="rId51"/>
    <p:sldId id="287" r:id="rId52"/>
    <p:sldId id="318" r:id="rId53"/>
    <p:sldId id="292" r:id="rId54"/>
    <p:sldId id="293" r:id="rId55"/>
    <p:sldId id="320" r:id="rId56"/>
    <p:sldId id="321" r:id="rId57"/>
    <p:sldId id="333" r:id="rId58"/>
    <p:sldId id="315" r:id="rId59"/>
    <p:sldId id="31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130CCD76-27F0-40A6-9A8F-41D59DC64766}">
          <p14:sldIdLst>
            <p14:sldId id="256"/>
            <p14:sldId id="337"/>
          </p14:sldIdLst>
        </p14:section>
        <p14:section name="cycle" id="{9C514557-2B0F-426A-B98D-B59BBB81670C}">
          <p14:sldIdLst>
            <p14:sldId id="296"/>
            <p14:sldId id="297"/>
            <p14:sldId id="299"/>
          </p14:sldIdLst>
        </p14:section>
        <p14:section name="K" id="{6CCDE3A1-6CC2-4D32-ACC9-69CA21FD88BC}">
          <p14:sldIdLst>
            <p14:sldId id="301"/>
            <p14:sldId id="298"/>
            <p14:sldId id="300"/>
            <p14:sldId id="302"/>
            <p14:sldId id="303"/>
            <p14:sldId id="305"/>
            <p14:sldId id="309"/>
            <p14:sldId id="306"/>
            <p14:sldId id="290"/>
            <p14:sldId id="307"/>
            <p14:sldId id="308"/>
          </p14:sldIdLst>
        </p14:section>
        <p14:section name="SPS" id="{6EB0F82B-F270-46AD-BC08-EA548A0DE7A3}">
          <p14:sldIdLst>
            <p14:sldId id="258"/>
            <p14:sldId id="272"/>
            <p14:sldId id="271"/>
            <p14:sldId id="283"/>
          </p14:sldIdLst>
        </p14:section>
        <p14:section name="VICReg" id="{F6E807A5-EE1A-4F58-970D-F3066E5AA03F}">
          <p14:sldIdLst>
            <p14:sldId id="268"/>
            <p14:sldId id="269"/>
            <p14:sldId id="270"/>
            <p14:sldId id="310"/>
            <p14:sldId id="311"/>
            <p14:sldId id="312"/>
            <p14:sldId id="313"/>
            <p14:sldId id="314"/>
            <p14:sldId id="319"/>
            <p14:sldId id="322"/>
            <p14:sldId id="323"/>
            <p14:sldId id="324"/>
            <p14:sldId id="326"/>
            <p14:sldId id="327"/>
            <p14:sldId id="325"/>
            <p14:sldId id="328"/>
            <p14:sldId id="329"/>
            <p14:sldId id="332"/>
            <p14:sldId id="334"/>
            <p14:sldId id="336"/>
            <p14:sldId id="331"/>
            <p14:sldId id="330"/>
            <p14:sldId id="335"/>
          </p14:sldIdLst>
        </p14:section>
        <p14:section name="2Body" id="{6C45C74B-BAD3-4C08-B6A2-AB939173D9ED}">
          <p14:sldIdLst>
            <p14:sldId id="317"/>
            <p14:sldId id="278"/>
            <p14:sldId id="282"/>
            <p14:sldId id="284"/>
            <p14:sldId id="285"/>
            <p14:sldId id="288"/>
            <p14:sldId id="286"/>
            <p14:sldId id="287"/>
            <p14:sldId id="318"/>
            <p14:sldId id="292"/>
            <p14:sldId id="293"/>
            <p14:sldId id="320"/>
          </p14:sldIdLst>
        </p14:section>
        <p14:section name="music" id="{62635F0F-4F42-4B1C-AE44-3C2C648E94B6}">
          <p14:sldIdLst>
            <p14:sldId id="321"/>
            <p14:sldId id="333"/>
          </p14:sldIdLst>
        </p14:section>
        <p14:section name="misc" id="{671BBF31-5E73-49E7-970B-EF7384F4CB75}">
          <p14:sldIdLst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5" d="100"/>
          <a:sy n="55" d="100"/>
        </p:scale>
        <p:origin x="14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A3DBB-B423-4409-9EE4-2E50C6374A7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63E5E-3C89-4ED2-A9E7-36037D22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2023_m01_d22@20_45_36_k_1_k_4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2023_m01_d30@01_03_57_vicreg_misc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7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2023_m02_d02@02_53_43_vicreg_2d_z_sps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5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2023_m02_d04@23_41_07_vicreg_2d_z_ablat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2023_m02_d04@21_07_57_ionian_z_dim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2023_m01_d26@19_31_47_2b_vrnn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2023_m01_d24@19_40_53_K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2023_m01_d04@01_22_50_sps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2023_m01_d26@06_31_58_vicreg_cross_traj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5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6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2023_m02_d01@07_53_02_vicreg_2d_z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3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2023_m02_d02@02_53_43_vicreg_no_unreg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45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2023_m02_d04@09_44_34_vicreg_2b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2023_m02_d05@22_48_30_vicreg_ionian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63E5E-3C89-4ED2-A9E7-36037D2291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3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2CE1-421D-1456-E87B-3FF2E53E6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EA955-82AE-9B92-55EF-5740DD58A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C9A5-423B-0041-BB68-B1FB9325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4CC95-CF7B-55A2-D452-F106F38E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5459-1DCB-D55B-031C-5F3747D7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4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B4CA-D8DA-786D-61AA-3F41492D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0F8A1-27FC-70AA-2404-7AD3732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B7EDD-C0FC-1786-B88B-E1D47861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CC15B-E3CC-AB9E-647F-1B14C7BB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3AFC-E5C9-BEDF-BE4E-D7F90A4A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8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4846B-5C15-A44C-4E57-7013BC8CA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446DC-00BA-0614-63B2-933A0DEE4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C36A-B5F0-3956-DB13-1ED9614D0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D3DD-0AC6-C9B7-F1EB-AEED7B4E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787EC-813A-A1C4-FB50-D741547A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6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2953-B677-669C-0568-73AC9018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9004-3590-DF26-F8A7-E8D1B2323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64315-E49C-B9E5-B471-DA53B29A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2C926-8566-CAC2-B6EF-39AE1DFD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95BB0-3C57-C752-C280-8F70A655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3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3568-0339-49EE-8516-0A555AD3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8312-65C3-BC7C-DB96-4EF717C1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D9F2A-067E-BFE0-7D81-00AFA96A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CFDD1-68AF-17DD-822A-4B959F09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464B7-6401-F1A6-50F5-BCFB6AE8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9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8677-12C6-05D1-68E5-F9F50A0E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A253-9901-CBD1-E238-7BCA2247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72A9-8FC9-AE01-8898-7A845612E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16F08-FA06-86C5-7919-18E08303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A4059-D112-13CB-757B-D9EB0E7A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DDA4B-97AE-F13B-766A-04EC0CE1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2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FBBC-63E0-084C-32F0-9A2EB330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AC62-9AD1-2ED9-FE7D-F159059A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59F8F-C71D-DA31-CBBE-AECB9D82C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3469-F966-AC05-DECC-C9C4AE541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56FD4-5AA5-0C6D-9F4D-6747E6F2C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C1A534-3CB1-AE2A-4C4F-D068F44E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F7813-7E57-AF73-7652-73C0164F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CC914-0257-951F-43FF-93D4A774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7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143F-9E72-7EE6-9B64-D427C2B6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17994-1A2D-7150-813A-4F40BF35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2CE6F-505F-319B-01F7-52BF99CF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075EE-BF82-3CCA-4126-95A45325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9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B7FAE-123D-6FA3-F64F-350CCBEC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292C3-ADC7-BF66-B221-3ADB10FA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4CA2D-8801-D8FD-DC09-2847E538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7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32C4-1F0B-5BDB-32FF-ECC12F35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60FB-7194-BDE5-2815-7D9A479DB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F1B66-D590-49A0-29A1-E4AA5D845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97AB7-42BA-E2BF-0282-F2F19C10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446A-5781-B89D-D401-3FA10277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28206-4FB2-A57B-BC9F-75C18A3B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1AC7-3D54-FF73-94DF-7AA106A1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B6603-71A7-DBC5-963E-218132C8B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56FE2-9E76-DB0D-CB4D-22A50F6F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6DFD3-7DBB-7EA8-BA73-8AAB2278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6D71A-5E03-3CFD-EE84-0835CBEA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C57DF-4E28-C611-98DB-8D265EEE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8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4574D0-4B21-F30B-5462-B44E3406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828B5-8041-C051-70A9-B40DBDF9E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9360-32AA-33CA-497C-B1E744AD4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4217-052F-4A4A-A15C-B7AF458FB5A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BFED5-CFA2-F2F8-962D-6DD7C1530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C66CE-138B-865D-6AE9-D666FE277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B029-3D28-4648-84FE-CB2F3390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0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F14F-3AAD-6A89-1ECC-213B73106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notes_2_6_2023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C5C7E-8B9B-0ADB-1841-C9C9F469A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1/20 </a:t>
            </a:r>
            <a:r>
              <a:rPr lang="zh-CN" altLang="en-US" dirty="0"/>
              <a:t>之后又做了 </a:t>
            </a:r>
            <a:r>
              <a:rPr lang="en-US" altLang="zh-CN" dirty="0"/>
              <a:t>63 </a:t>
            </a:r>
            <a:r>
              <a:rPr lang="zh-CN" altLang="en-US" dirty="0"/>
              <a:t>个控制变量实验！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5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5D3-91BE-3360-0E05-C81D6C62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353"/>
            <a:ext cx="10515600" cy="1465336"/>
          </a:xfrm>
        </p:spPr>
        <p:txBody>
          <a:bodyPr/>
          <a:lstStyle/>
          <a:p>
            <a:r>
              <a:rPr lang="en-US" dirty="0"/>
              <a:t>Many alternatives exist…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2289EF-F715-EEB2-185F-F2E99EFDBB23}"/>
              </a:ext>
            </a:extLst>
          </p:cNvPr>
          <p:cNvCxnSpPr/>
          <p:nvPr/>
        </p:nvCxnSpPr>
        <p:spPr>
          <a:xfrm>
            <a:off x="1152751" y="2028145"/>
            <a:ext cx="959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E452F-77D2-2557-77AC-BC29F1FE6F70}"/>
              </a:ext>
            </a:extLst>
          </p:cNvPr>
          <p:cNvCxnSpPr>
            <a:cxnSpLocks/>
          </p:cNvCxnSpPr>
          <p:nvPr/>
        </p:nvCxnSpPr>
        <p:spPr>
          <a:xfrm>
            <a:off x="931735" y="2579244"/>
            <a:ext cx="0" cy="364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2F11F9-057C-1BA8-0B81-15DB781DE9AF}"/>
              </a:ext>
            </a:extLst>
          </p:cNvPr>
          <p:cNvSpPr txBox="1"/>
          <p:nvPr/>
        </p:nvSpPr>
        <p:spPr>
          <a:xfrm>
            <a:off x="1274093" y="1464774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E9445-FBC8-8F4E-8AA0-17F293CD6708}"/>
              </a:ext>
            </a:extLst>
          </p:cNvPr>
          <p:cNvSpPr txBox="1"/>
          <p:nvPr/>
        </p:nvSpPr>
        <p:spPr>
          <a:xfrm>
            <a:off x="-157817" y="2667278"/>
            <a:ext cx="99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Aug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9C642-32C1-054B-7977-25629FA4350E}"/>
              </a:ext>
            </a:extLst>
          </p:cNvPr>
          <p:cNvSpPr/>
          <p:nvPr/>
        </p:nvSpPr>
        <p:spPr>
          <a:xfrm>
            <a:off x="1321763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14B2A-52C0-67A3-7D90-64E00AAEFF55}"/>
              </a:ext>
            </a:extLst>
          </p:cNvPr>
          <p:cNvSpPr/>
          <p:nvPr/>
        </p:nvSpPr>
        <p:spPr>
          <a:xfrm>
            <a:off x="1321763" y="2986898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89227-5876-F7DB-5F53-E49A7D0D286D}"/>
              </a:ext>
            </a:extLst>
          </p:cNvPr>
          <p:cNvSpPr/>
          <p:nvPr/>
        </p:nvSpPr>
        <p:spPr>
          <a:xfrm>
            <a:off x="1321763" y="3520951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380F93-E984-F925-FA62-F1B47959C056}"/>
              </a:ext>
            </a:extLst>
          </p:cNvPr>
          <p:cNvSpPr/>
          <p:nvPr/>
        </p:nvSpPr>
        <p:spPr>
          <a:xfrm>
            <a:off x="1321763" y="4055004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43937-B0E7-6595-DA0A-C2B4428515A0}"/>
              </a:ext>
            </a:extLst>
          </p:cNvPr>
          <p:cNvSpPr/>
          <p:nvPr/>
        </p:nvSpPr>
        <p:spPr>
          <a:xfrm>
            <a:off x="2210883" y="4589338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9D6B0-173B-86B5-E804-7AADBEAF2FA7}"/>
              </a:ext>
            </a:extLst>
          </p:cNvPr>
          <p:cNvSpPr/>
          <p:nvPr/>
        </p:nvSpPr>
        <p:spPr>
          <a:xfrm>
            <a:off x="2210883" y="5123391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8F3B66-AB37-01B2-EEFC-26069057177D}"/>
              </a:ext>
            </a:extLst>
          </p:cNvPr>
          <p:cNvSpPr/>
          <p:nvPr/>
        </p:nvSpPr>
        <p:spPr>
          <a:xfrm>
            <a:off x="2210883" y="565744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E162C-9A03-EEB2-CEF5-B98D261D00F6}"/>
              </a:ext>
            </a:extLst>
          </p:cNvPr>
          <p:cNvSpPr/>
          <p:nvPr/>
        </p:nvSpPr>
        <p:spPr>
          <a:xfrm>
            <a:off x="2210883" y="6191497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5E2393-33FF-1521-DF4C-75B04A436992}"/>
              </a:ext>
            </a:extLst>
          </p:cNvPr>
          <p:cNvSpPr/>
          <p:nvPr/>
        </p:nvSpPr>
        <p:spPr>
          <a:xfrm>
            <a:off x="3100003" y="6725831"/>
            <a:ext cx="788722" cy="4810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7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5D3-91BE-3360-0E05-C81D6C62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353"/>
            <a:ext cx="10515600" cy="1465336"/>
          </a:xfrm>
        </p:spPr>
        <p:txBody>
          <a:bodyPr/>
          <a:lstStyle/>
          <a:p>
            <a:r>
              <a:rPr lang="en-US" dirty="0"/>
              <a:t>Many alternatives exist…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2289EF-F715-EEB2-185F-F2E99EFDBB23}"/>
              </a:ext>
            </a:extLst>
          </p:cNvPr>
          <p:cNvCxnSpPr/>
          <p:nvPr/>
        </p:nvCxnSpPr>
        <p:spPr>
          <a:xfrm>
            <a:off x="1152751" y="2028145"/>
            <a:ext cx="959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E452F-77D2-2557-77AC-BC29F1FE6F70}"/>
              </a:ext>
            </a:extLst>
          </p:cNvPr>
          <p:cNvCxnSpPr>
            <a:cxnSpLocks/>
          </p:cNvCxnSpPr>
          <p:nvPr/>
        </p:nvCxnSpPr>
        <p:spPr>
          <a:xfrm>
            <a:off x="931735" y="2579244"/>
            <a:ext cx="0" cy="364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2F11F9-057C-1BA8-0B81-15DB781DE9AF}"/>
              </a:ext>
            </a:extLst>
          </p:cNvPr>
          <p:cNvSpPr txBox="1"/>
          <p:nvPr/>
        </p:nvSpPr>
        <p:spPr>
          <a:xfrm>
            <a:off x="1274093" y="1464774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E9445-FBC8-8F4E-8AA0-17F293CD6708}"/>
              </a:ext>
            </a:extLst>
          </p:cNvPr>
          <p:cNvSpPr txBox="1"/>
          <p:nvPr/>
        </p:nvSpPr>
        <p:spPr>
          <a:xfrm>
            <a:off x="-157817" y="2667278"/>
            <a:ext cx="99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Aug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3CD2-2DD6-0608-F3D6-C629E5B70711}"/>
              </a:ext>
            </a:extLst>
          </p:cNvPr>
          <p:cNvSpPr/>
          <p:nvPr/>
        </p:nvSpPr>
        <p:spPr>
          <a:xfrm>
            <a:off x="1321763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A47B6-A422-AE67-733F-40551244333E}"/>
              </a:ext>
            </a:extLst>
          </p:cNvPr>
          <p:cNvSpPr/>
          <p:nvPr/>
        </p:nvSpPr>
        <p:spPr>
          <a:xfrm>
            <a:off x="2167546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CF7C2-EA84-8D6F-6084-0D1396F60141}"/>
              </a:ext>
            </a:extLst>
          </p:cNvPr>
          <p:cNvSpPr/>
          <p:nvPr/>
        </p:nvSpPr>
        <p:spPr>
          <a:xfrm>
            <a:off x="3013329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AB7A39-8DC8-F3A8-063B-225F3A9E9DCA}"/>
              </a:ext>
            </a:extLst>
          </p:cNvPr>
          <p:cNvSpPr/>
          <p:nvPr/>
        </p:nvSpPr>
        <p:spPr>
          <a:xfrm>
            <a:off x="3859112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EF432-FBE2-25AB-C8A1-4EFF1DBFDBD7}"/>
              </a:ext>
            </a:extLst>
          </p:cNvPr>
          <p:cNvSpPr/>
          <p:nvPr/>
        </p:nvSpPr>
        <p:spPr>
          <a:xfrm>
            <a:off x="4704895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56AD72-4B5C-C846-50DC-A09A6075A197}"/>
              </a:ext>
            </a:extLst>
          </p:cNvPr>
          <p:cNvSpPr/>
          <p:nvPr/>
        </p:nvSpPr>
        <p:spPr>
          <a:xfrm>
            <a:off x="1321763" y="311806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4FA03C-8537-258F-205C-84E0D6CFD0AA}"/>
              </a:ext>
            </a:extLst>
          </p:cNvPr>
          <p:cNvSpPr/>
          <p:nvPr/>
        </p:nvSpPr>
        <p:spPr>
          <a:xfrm>
            <a:off x="2167546" y="311806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8F6DF-017B-E60F-5AB9-6FBB5F6F32D2}"/>
              </a:ext>
            </a:extLst>
          </p:cNvPr>
          <p:cNvSpPr/>
          <p:nvPr/>
        </p:nvSpPr>
        <p:spPr>
          <a:xfrm>
            <a:off x="3013329" y="311806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71D503-89A5-3277-FB67-A1D523AED499}"/>
              </a:ext>
            </a:extLst>
          </p:cNvPr>
          <p:cNvSpPr/>
          <p:nvPr/>
        </p:nvSpPr>
        <p:spPr>
          <a:xfrm>
            <a:off x="3859112" y="311806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E70434-3E78-050C-2378-9F2B9E673733}"/>
              </a:ext>
            </a:extLst>
          </p:cNvPr>
          <p:cNvSpPr/>
          <p:nvPr/>
        </p:nvSpPr>
        <p:spPr>
          <a:xfrm>
            <a:off x="4704895" y="311806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EAE0E8-FA7A-5EC6-E907-3DF3C1A1FA44}"/>
              </a:ext>
            </a:extLst>
          </p:cNvPr>
          <p:cNvSpPr/>
          <p:nvPr/>
        </p:nvSpPr>
        <p:spPr>
          <a:xfrm>
            <a:off x="1321763" y="378327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536E3D-65B8-3C61-F159-C0B2AE0E5494}"/>
              </a:ext>
            </a:extLst>
          </p:cNvPr>
          <p:cNvSpPr/>
          <p:nvPr/>
        </p:nvSpPr>
        <p:spPr>
          <a:xfrm>
            <a:off x="2167546" y="378327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2DAF77-953E-A5A0-134B-AE1EA3F24140}"/>
              </a:ext>
            </a:extLst>
          </p:cNvPr>
          <p:cNvSpPr/>
          <p:nvPr/>
        </p:nvSpPr>
        <p:spPr>
          <a:xfrm>
            <a:off x="3013329" y="378327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4C28FC-0E5A-21D1-6D41-33A79A63A58C}"/>
              </a:ext>
            </a:extLst>
          </p:cNvPr>
          <p:cNvSpPr/>
          <p:nvPr/>
        </p:nvSpPr>
        <p:spPr>
          <a:xfrm>
            <a:off x="3859112" y="378327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50EB5-B59E-8631-D495-A1BCDEA57725}"/>
              </a:ext>
            </a:extLst>
          </p:cNvPr>
          <p:cNvSpPr/>
          <p:nvPr/>
        </p:nvSpPr>
        <p:spPr>
          <a:xfrm>
            <a:off x="4704895" y="378327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784767-4349-5E9A-1249-1E60EF9E12DB}"/>
              </a:ext>
            </a:extLst>
          </p:cNvPr>
          <p:cNvSpPr/>
          <p:nvPr/>
        </p:nvSpPr>
        <p:spPr>
          <a:xfrm>
            <a:off x="1321763" y="444849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953949-20F3-7047-DD89-5D29A476ACD4}"/>
              </a:ext>
            </a:extLst>
          </p:cNvPr>
          <p:cNvSpPr/>
          <p:nvPr/>
        </p:nvSpPr>
        <p:spPr>
          <a:xfrm>
            <a:off x="2167546" y="444849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1FDB88-E260-E990-FC25-3F78993DF2B9}"/>
              </a:ext>
            </a:extLst>
          </p:cNvPr>
          <p:cNvSpPr/>
          <p:nvPr/>
        </p:nvSpPr>
        <p:spPr>
          <a:xfrm>
            <a:off x="3013329" y="444849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FD85DF-262E-EB87-4314-F738319885CE}"/>
              </a:ext>
            </a:extLst>
          </p:cNvPr>
          <p:cNvSpPr/>
          <p:nvPr/>
        </p:nvSpPr>
        <p:spPr>
          <a:xfrm>
            <a:off x="3859112" y="444849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27D786-8DA8-7F1C-EA00-89D8A0D5C88A}"/>
              </a:ext>
            </a:extLst>
          </p:cNvPr>
          <p:cNvSpPr/>
          <p:nvPr/>
        </p:nvSpPr>
        <p:spPr>
          <a:xfrm>
            <a:off x="4704895" y="4448490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BD66A5B-3B49-6E93-E23B-45E68F61F772}"/>
              </a:ext>
            </a:extLst>
          </p:cNvPr>
          <p:cNvSpPr/>
          <p:nvPr/>
        </p:nvSpPr>
        <p:spPr>
          <a:xfrm>
            <a:off x="5599798" y="2452845"/>
            <a:ext cx="289632" cy="47604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E3159C-465B-197D-72AC-1B17586D060D}"/>
              </a:ext>
            </a:extLst>
          </p:cNvPr>
          <p:cNvSpPr txBox="1"/>
          <p:nvPr/>
        </p:nvSpPr>
        <p:spPr>
          <a:xfrm>
            <a:off x="5973201" y="2405668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minibatch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A2EAE8-9270-D31F-9403-5934C85DC25C}"/>
              </a:ext>
            </a:extLst>
          </p:cNvPr>
          <p:cNvSpPr/>
          <p:nvPr/>
        </p:nvSpPr>
        <p:spPr>
          <a:xfrm>
            <a:off x="5556461" y="506242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696073-AEA7-116F-CC87-DF4E58F9E988}"/>
              </a:ext>
            </a:extLst>
          </p:cNvPr>
          <p:cNvSpPr/>
          <p:nvPr/>
        </p:nvSpPr>
        <p:spPr>
          <a:xfrm>
            <a:off x="6402244" y="506242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D23BEA-C595-6CC2-BAE5-4AB3E46D6CA3}"/>
              </a:ext>
            </a:extLst>
          </p:cNvPr>
          <p:cNvSpPr/>
          <p:nvPr/>
        </p:nvSpPr>
        <p:spPr>
          <a:xfrm>
            <a:off x="7248027" y="506242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4C6C9F-E90F-1692-2D9E-DBF5F0D9C8F3}"/>
              </a:ext>
            </a:extLst>
          </p:cNvPr>
          <p:cNvSpPr/>
          <p:nvPr/>
        </p:nvSpPr>
        <p:spPr>
          <a:xfrm>
            <a:off x="8093810" y="506242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33E904-AB2A-C6E3-8047-FB7ACC42CC6B}"/>
              </a:ext>
            </a:extLst>
          </p:cNvPr>
          <p:cNvSpPr/>
          <p:nvPr/>
        </p:nvSpPr>
        <p:spPr>
          <a:xfrm>
            <a:off x="8939593" y="506242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04179E-BFDF-1277-769A-FF3206510F81}"/>
              </a:ext>
            </a:extLst>
          </p:cNvPr>
          <p:cNvSpPr/>
          <p:nvPr/>
        </p:nvSpPr>
        <p:spPr>
          <a:xfrm>
            <a:off x="5556461" y="5727639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F3A01D-331E-7840-9B5D-347694157171}"/>
              </a:ext>
            </a:extLst>
          </p:cNvPr>
          <p:cNvSpPr/>
          <p:nvPr/>
        </p:nvSpPr>
        <p:spPr>
          <a:xfrm>
            <a:off x="6402244" y="5727639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D061EF-F9BD-66D3-055F-8DD80509477D}"/>
              </a:ext>
            </a:extLst>
          </p:cNvPr>
          <p:cNvSpPr/>
          <p:nvPr/>
        </p:nvSpPr>
        <p:spPr>
          <a:xfrm>
            <a:off x="7248027" y="5727639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6DBDE-1B83-AE3E-FE6D-57893B21144E}"/>
              </a:ext>
            </a:extLst>
          </p:cNvPr>
          <p:cNvSpPr/>
          <p:nvPr/>
        </p:nvSpPr>
        <p:spPr>
          <a:xfrm>
            <a:off x="8093810" y="5727639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3C3BB7-E561-9B54-81D3-662BA01F865C}"/>
              </a:ext>
            </a:extLst>
          </p:cNvPr>
          <p:cNvSpPr/>
          <p:nvPr/>
        </p:nvSpPr>
        <p:spPr>
          <a:xfrm>
            <a:off x="8939593" y="5727639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E1B167-8029-AD6A-DDB2-A2ED6020D582}"/>
              </a:ext>
            </a:extLst>
          </p:cNvPr>
          <p:cNvSpPr/>
          <p:nvPr/>
        </p:nvSpPr>
        <p:spPr>
          <a:xfrm>
            <a:off x="5556461" y="639285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52778A-2D5F-10C8-616F-1BDB6E3642F9}"/>
              </a:ext>
            </a:extLst>
          </p:cNvPr>
          <p:cNvSpPr/>
          <p:nvPr/>
        </p:nvSpPr>
        <p:spPr>
          <a:xfrm>
            <a:off x="6402244" y="639285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B1124E-7293-CF0D-5571-E0AED022F749}"/>
              </a:ext>
            </a:extLst>
          </p:cNvPr>
          <p:cNvSpPr/>
          <p:nvPr/>
        </p:nvSpPr>
        <p:spPr>
          <a:xfrm>
            <a:off x="7248027" y="639285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2A21FC-E000-8D82-97D7-C5A5C0D16B7F}"/>
              </a:ext>
            </a:extLst>
          </p:cNvPr>
          <p:cNvSpPr/>
          <p:nvPr/>
        </p:nvSpPr>
        <p:spPr>
          <a:xfrm>
            <a:off x="8093810" y="639285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390EA1-71A1-E764-E567-2F238C96E274}"/>
              </a:ext>
            </a:extLst>
          </p:cNvPr>
          <p:cNvSpPr/>
          <p:nvPr/>
        </p:nvSpPr>
        <p:spPr>
          <a:xfrm>
            <a:off x="8939593" y="6392854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4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2289EF-F715-EEB2-185F-F2E99EFDBB23}"/>
              </a:ext>
            </a:extLst>
          </p:cNvPr>
          <p:cNvCxnSpPr/>
          <p:nvPr/>
        </p:nvCxnSpPr>
        <p:spPr>
          <a:xfrm>
            <a:off x="1152751" y="2028145"/>
            <a:ext cx="959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E452F-77D2-2557-77AC-BC29F1FE6F70}"/>
              </a:ext>
            </a:extLst>
          </p:cNvPr>
          <p:cNvCxnSpPr>
            <a:cxnSpLocks/>
          </p:cNvCxnSpPr>
          <p:nvPr/>
        </p:nvCxnSpPr>
        <p:spPr>
          <a:xfrm>
            <a:off x="931735" y="2579244"/>
            <a:ext cx="0" cy="364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2F11F9-057C-1BA8-0B81-15DB781DE9AF}"/>
              </a:ext>
            </a:extLst>
          </p:cNvPr>
          <p:cNvSpPr txBox="1"/>
          <p:nvPr/>
        </p:nvSpPr>
        <p:spPr>
          <a:xfrm>
            <a:off x="1274093" y="1464774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E9445-FBC8-8F4E-8AA0-17F293CD6708}"/>
              </a:ext>
            </a:extLst>
          </p:cNvPr>
          <p:cNvSpPr txBox="1"/>
          <p:nvPr/>
        </p:nvSpPr>
        <p:spPr>
          <a:xfrm>
            <a:off x="-157817" y="2667278"/>
            <a:ext cx="99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Aug</a:t>
            </a: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E004FB7A-9089-8479-192B-DE1DE74EA87C}"/>
              </a:ext>
            </a:extLst>
          </p:cNvPr>
          <p:cNvSpPr/>
          <p:nvPr/>
        </p:nvSpPr>
        <p:spPr>
          <a:xfrm>
            <a:off x="3766642" y="2508893"/>
            <a:ext cx="507034" cy="88545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FD44AE-88C6-68E4-5E3F-790DEE94F1AD}"/>
              </a:ext>
            </a:extLst>
          </p:cNvPr>
          <p:cNvSpPr txBox="1"/>
          <p:nvPr/>
        </p:nvSpPr>
        <p:spPr>
          <a:xfrm>
            <a:off x="4285949" y="2628030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latin typeface="+mj-lt"/>
              </a:rPr>
              <a:t>m</a:t>
            </a:r>
            <a:r>
              <a:rPr lang="en-US" sz="2800" b="0" i="0" dirty="0">
                <a:latin typeface="+mj-lt"/>
              </a:rPr>
              <a:t>inibatch</a:t>
            </a:r>
            <a:endParaRPr lang="en-US" sz="2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D5A946-F8B4-56D7-32DC-113667251092}"/>
              </a:ext>
            </a:extLst>
          </p:cNvPr>
          <p:cNvSpPr/>
          <p:nvPr/>
        </p:nvSpPr>
        <p:spPr>
          <a:xfrm>
            <a:off x="1321763" y="2452846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50E8C1-33AC-AED9-7012-D54F0384D7A5}"/>
              </a:ext>
            </a:extLst>
          </p:cNvPr>
          <p:cNvSpPr/>
          <p:nvPr/>
        </p:nvSpPr>
        <p:spPr>
          <a:xfrm>
            <a:off x="2093870" y="2766680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A7BD2C-CBB8-F804-F247-CCAB2B01715C}"/>
              </a:ext>
            </a:extLst>
          </p:cNvPr>
          <p:cNvSpPr/>
          <p:nvPr/>
        </p:nvSpPr>
        <p:spPr>
          <a:xfrm>
            <a:off x="2865977" y="3080514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3EA33C-447C-A232-8D75-0CF74D95088A}"/>
              </a:ext>
            </a:extLst>
          </p:cNvPr>
          <p:cNvSpPr/>
          <p:nvPr/>
        </p:nvSpPr>
        <p:spPr>
          <a:xfrm>
            <a:off x="1309482" y="3396160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58D4E1-58BD-01E0-72CE-CED2F89E1872}"/>
              </a:ext>
            </a:extLst>
          </p:cNvPr>
          <p:cNvSpPr/>
          <p:nvPr/>
        </p:nvSpPr>
        <p:spPr>
          <a:xfrm>
            <a:off x="2081589" y="3709994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CCF3B0-B743-B939-FD4C-F461C67D8942}"/>
              </a:ext>
            </a:extLst>
          </p:cNvPr>
          <p:cNvSpPr/>
          <p:nvPr/>
        </p:nvSpPr>
        <p:spPr>
          <a:xfrm>
            <a:off x="2853696" y="4023828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364751-F27B-9E21-4780-20794549D657}"/>
              </a:ext>
            </a:extLst>
          </p:cNvPr>
          <p:cNvSpPr/>
          <p:nvPr/>
        </p:nvSpPr>
        <p:spPr>
          <a:xfrm>
            <a:off x="1310203" y="4339474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30373D-EDF1-4E47-693F-FD37469E78D4}"/>
              </a:ext>
            </a:extLst>
          </p:cNvPr>
          <p:cNvSpPr/>
          <p:nvPr/>
        </p:nvSpPr>
        <p:spPr>
          <a:xfrm>
            <a:off x="2082310" y="4653308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8FD1755-7DC4-3B03-DA94-DD0F7B394FD8}"/>
              </a:ext>
            </a:extLst>
          </p:cNvPr>
          <p:cNvSpPr/>
          <p:nvPr/>
        </p:nvSpPr>
        <p:spPr>
          <a:xfrm>
            <a:off x="2854417" y="4967142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CF3CE9-BA06-CC09-D4D6-43705EE9DD30}"/>
              </a:ext>
            </a:extLst>
          </p:cNvPr>
          <p:cNvSpPr/>
          <p:nvPr/>
        </p:nvSpPr>
        <p:spPr>
          <a:xfrm>
            <a:off x="3686475" y="5287121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B2E376D-CB25-1D3B-C3B0-374424D631C4}"/>
              </a:ext>
            </a:extLst>
          </p:cNvPr>
          <p:cNvSpPr/>
          <p:nvPr/>
        </p:nvSpPr>
        <p:spPr>
          <a:xfrm>
            <a:off x="4458582" y="5600955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4E1F74-68FA-D2DB-91FB-889CABFCA386}"/>
              </a:ext>
            </a:extLst>
          </p:cNvPr>
          <p:cNvSpPr/>
          <p:nvPr/>
        </p:nvSpPr>
        <p:spPr>
          <a:xfrm>
            <a:off x="5230689" y="5914789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57C2EA4-7C9A-D0B2-DFE7-5CA088EDB0AA}"/>
              </a:ext>
            </a:extLst>
          </p:cNvPr>
          <p:cNvSpPr/>
          <p:nvPr/>
        </p:nvSpPr>
        <p:spPr>
          <a:xfrm>
            <a:off x="3674194" y="6230435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9179003-B098-7747-FE6E-C0A2C70293A4}"/>
              </a:ext>
            </a:extLst>
          </p:cNvPr>
          <p:cNvSpPr/>
          <p:nvPr/>
        </p:nvSpPr>
        <p:spPr>
          <a:xfrm>
            <a:off x="4446301" y="6544269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991DEA-2A32-5727-29E4-230BB5E88F25}"/>
              </a:ext>
            </a:extLst>
          </p:cNvPr>
          <p:cNvSpPr/>
          <p:nvPr/>
        </p:nvSpPr>
        <p:spPr>
          <a:xfrm>
            <a:off x="5218408" y="6858103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CF8735-DEDF-1AFD-0F1C-BBEB5C4AAF0A}"/>
              </a:ext>
            </a:extLst>
          </p:cNvPr>
          <p:cNvSpPr/>
          <p:nvPr/>
        </p:nvSpPr>
        <p:spPr>
          <a:xfrm>
            <a:off x="3674915" y="7173749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719EE7C-D781-BE51-F1C6-E40F3AB669DA}"/>
              </a:ext>
            </a:extLst>
          </p:cNvPr>
          <p:cNvSpPr/>
          <p:nvPr/>
        </p:nvSpPr>
        <p:spPr>
          <a:xfrm>
            <a:off x="4447022" y="7487583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A16A15B-B537-9059-CF70-BE8533FF68D3}"/>
              </a:ext>
            </a:extLst>
          </p:cNvPr>
          <p:cNvSpPr/>
          <p:nvPr/>
        </p:nvSpPr>
        <p:spPr>
          <a:xfrm>
            <a:off x="5219129" y="7801417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C24B0E-A96C-5E33-3B00-FCDFF871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353"/>
            <a:ext cx="10515600" cy="1465336"/>
          </a:xfrm>
        </p:spPr>
        <p:txBody>
          <a:bodyPr/>
          <a:lstStyle/>
          <a:p>
            <a:r>
              <a:rPr lang="en-US" dirty="0"/>
              <a:t>Many alternatives exist…</a:t>
            </a:r>
          </a:p>
        </p:txBody>
      </p:sp>
    </p:spTree>
    <p:extLst>
      <p:ext uri="{BB962C8B-B14F-4D97-AF65-F5344CB8AC3E}">
        <p14:creationId xmlns:p14="http://schemas.microsoft.com/office/powerpoint/2010/main" val="62241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461-3682-085C-1F5E-46AF525E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</a:t>
            </a:r>
            <a:r>
              <a:rPr lang="en-US" sz="2000" dirty="0"/>
              <a:t>(</a:t>
            </a:r>
            <a:r>
              <a:rPr lang="zh-CN" altLang="en-US" sz="2000" dirty="0"/>
              <a:t>其实是先斩后奏</a:t>
            </a:r>
            <a:r>
              <a:rPr lang="en-US" sz="20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3FC08-8F50-52F6-DF0E-B218E2E27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BATCH_SHARE_AUG</a:t>
                </a:r>
                <a:r>
                  <a:rPr lang="en-US" sz="3200" dirty="0"/>
                  <a:t>: bool</a:t>
                </a:r>
              </a:p>
              <a:p>
                <a:pPr lvl="1"/>
                <a:r>
                  <a:rPr lang="en-US" sz="2800" dirty="0"/>
                  <a:t>If true, datapoints in the same batch will share the same random </a:t>
                </a:r>
                <a:r>
                  <a:rPr lang="en-US" sz="2800" dirty="0" err="1"/>
                  <a:t>aug.</a:t>
                </a:r>
                <a:r>
                  <a:rPr lang="en-US" sz="2800" dirty="0"/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NEW_K</a:t>
                </a:r>
                <a:r>
                  <a:rPr lang="en-US" sz="3200" dirty="0"/>
                  <a:t>: 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3200" dirty="0"/>
              </a:p>
              <a:p>
                <a:pPr lvl="1"/>
                <a:r>
                  <a:rPr lang="en-US" sz="2800" dirty="0"/>
                  <a:t>Per batch, how many </a:t>
                </a:r>
                <a:r>
                  <a:rPr lang="en-US" sz="2800" dirty="0" err="1"/>
                  <a:t>augs</a:t>
                </a:r>
                <a:r>
                  <a:rPr lang="en-US" sz="2800" dirty="0"/>
                  <a:t> are applied to one datapoint?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IDENTITY_PROB</a:t>
                </a:r>
                <a:r>
                  <a:rPr lang="en-US" sz="3200" dirty="0"/>
                  <a:t>: float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3200" dirty="0"/>
              </a:p>
              <a:p>
                <a:pPr lvl="1"/>
                <a:r>
                  <a:rPr lang="en-US" sz="2800" dirty="0"/>
                  <a:t>Per </a:t>
                </a:r>
                <a:r>
                  <a:rPr lang="en-US" sz="2800" dirty="0" err="1"/>
                  <a:t>aug</a:t>
                </a:r>
                <a:r>
                  <a:rPr lang="en-US" sz="2800" dirty="0"/>
                  <a:t>, the probability to apply an “identity </a:t>
                </a:r>
                <a:r>
                  <a:rPr lang="en-US" sz="2800" dirty="0" err="1"/>
                  <a:t>aug</a:t>
                </a:r>
                <a:r>
                  <a:rPr lang="en-US" sz="2800" dirty="0"/>
                  <a:t>”.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GPU_MAX_BATCH_SIZE_FOR_AUG</a:t>
                </a:r>
                <a:r>
                  <a:rPr lang="en-US" sz="3200" dirty="0"/>
                  <a:t>: int</a:t>
                </a:r>
              </a:p>
              <a:p>
                <a:pPr lvl="1"/>
                <a:r>
                  <a:rPr lang="en-US" sz="2800" dirty="0"/>
                  <a:t>Denotes the GPU memory limit. Together with </a:t>
                </a:r>
                <a:r>
                  <a:rPr lang="en-US" sz="2800"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BATCH_SIZE</a:t>
                </a:r>
                <a:r>
                  <a:rPr lang="en-US" sz="2800" dirty="0"/>
                  <a:t>, the algo automatically decides how to minibatch.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3FC08-8F50-52F6-DF0E-B218E2E27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782" r="-1043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2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C03C7-868F-0960-B07F-AB6F95D4D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89" y="0"/>
            <a:ext cx="8521707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EF62A-D26F-1D2F-4AB5-C54A48E06134}"/>
                  </a:ext>
                </a:extLst>
              </p:cNvPr>
              <p:cNvSpPr txBox="1"/>
              <p:nvPr/>
            </p:nvSpPr>
            <p:spPr>
              <a:xfrm>
                <a:off x="9742044" y="784390"/>
                <a:ext cx="2400840" cy="2963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Identity_prob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3200" dirty="0"/>
                  <a:t> is not worse than Identity_prob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EF62A-D26F-1D2F-4AB5-C54A48E06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044" y="784390"/>
                <a:ext cx="2400840" cy="2963504"/>
              </a:xfrm>
              <a:prstGeom prst="rect">
                <a:avLst/>
              </a:prstGeom>
              <a:blipFill>
                <a:blip r:embed="rId4"/>
                <a:stretch>
                  <a:fillRect l="-6345" t="-2675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67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10285A-EBC8-B8FF-4829-B428A2522FA9}"/>
              </a:ext>
            </a:extLst>
          </p:cNvPr>
          <p:cNvGrpSpPr/>
          <p:nvPr/>
        </p:nvGrpSpPr>
        <p:grpSpPr>
          <a:xfrm>
            <a:off x="342298" y="0"/>
            <a:ext cx="8525853" cy="6888336"/>
            <a:chOff x="1833073" y="0"/>
            <a:chExt cx="8525853" cy="68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4EEAB7-FFF3-0378-E2B0-007276B6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073" y="0"/>
              <a:ext cx="8525853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D6E5C2-D3D7-FAD5-42AF-A69AE3FF72DF}"/>
                </a:ext>
              </a:extLst>
            </p:cNvPr>
            <p:cNvSpPr txBox="1"/>
            <p:nvPr/>
          </p:nvSpPr>
          <p:spPr>
            <a:xfrm>
              <a:off x="5577406" y="303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(new)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4D7E0-879D-FF45-0933-633F1BDFFC15}"/>
                </a:ext>
              </a:extLst>
            </p:cNvPr>
            <p:cNvSpPr txBox="1"/>
            <p:nvPr/>
          </p:nvSpPr>
          <p:spPr>
            <a:xfrm>
              <a:off x="5721139" y="651900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(new)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11E4D8-2DF4-1A78-D454-2273E365663E}"/>
                  </a:ext>
                </a:extLst>
              </p:cNvPr>
              <p:cNvSpPr txBox="1"/>
              <p:nvPr/>
            </p:nvSpPr>
            <p:spPr>
              <a:xfrm>
                <a:off x="9018324" y="784390"/>
                <a:ext cx="312456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这里甚至控制的是 </a:t>
                </a:r>
                <a:r>
                  <a:rPr lang="en-US" altLang="zh-CN" sz="3200" dirty="0"/>
                  <a:t>total augmented datapoints seen. </a:t>
                </a:r>
              </a:p>
              <a:p>
                <a:r>
                  <a:rPr lang="en-US" sz="3200" dirty="0"/>
                  <a:t>i.e. larger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/>
                  <a:t> means less total epochs.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11E4D8-2DF4-1A78-D454-2273E3656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24" y="784390"/>
                <a:ext cx="3124560" cy="3539430"/>
              </a:xfrm>
              <a:prstGeom prst="rect">
                <a:avLst/>
              </a:prstGeom>
              <a:blipFill>
                <a:blip r:embed="rId4"/>
                <a:stretch>
                  <a:fillRect l="-4873" t="-2241" r="-2339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86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4F55-A4C4-D375-4E87-EE892112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DFCB-DDD9-AC25-BD1C-4F9954F20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should </a:t>
            </a:r>
            <a:r>
              <a:rPr lang="en-US" sz="3600" dirty="0">
                <a:solidFill>
                  <a:schemeClr val="accent1"/>
                </a:solidFill>
                <a:latin typeface="Lucida Console" panose="020B0609040504020204" pitchFamily="49" charset="0"/>
              </a:rPr>
              <a:t>BATCH_SHARE_AUG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/>
              <a:t>be? </a:t>
            </a:r>
          </a:p>
        </p:txBody>
      </p:sp>
    </p:spTree>
    <p:extLst>
      <p:ext uri="{BB962C8B-B14F-4D97-AF65-F5344CB8AC3E}">
        <p14:creationId xmlns:p14="http://schemas.microsoft.com/office/powerpoint/2010/main" val="184995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EE66-B990-CAAE-12F0-B70B0479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SPS effectiveness on 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1250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024DC-E2EB-FFA7-43A9-569DF3504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90" y="0"/>
            <a:ext cx="11277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EE66-B990-CAAE-12F0-B70B0479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SPS effectiveness on bouncing 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CB49-813A-305A-98C0-EF883FE59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SPS effective? </a:t>
            </a:r>
          </a:p>
          <a:p>
            <a:pPr lvl="1"/>
            <a:r>
              <a:rPr lang="en-US" sz="2800" dirty="0"/>
              <a:t>yes. </a:t>
            </a:r>
          </a:p>
          <a:p>
            <a:r>
              <a:rPr lang="en-US" sz="3200" dirty="0"/>
              <a:t>Is the baseline strong enough? </a:t>
            </a:r>
          </a:p>
          <a:p>
            <a:pPr lvl="1"/>
            <a:r>
              <a:rPr lang="en-US" sz="2800" dirty="0"/>
              <a:t>no. </a:t>
            </a:r>
          </a:p>
          <a:p>
            <a:r>
              <a:rPr lang="en-US" sz="3200" dirty="0"/>
              <a:t>SPS's effect is more pronounced as RNN size increases. </a:t>
            </a:r>
          </a:p>
          <a:p>
            <a:pPr lvl="1"/>
            <a:r>
              <a:rPr lang="en-US" sz="2800" dirty="0"/>
              <a:t>Note: even when comparing RNN(64) VS RNN(128)+symm, </a:t>
            </a:r>
            <a:r>
              <a:rPr lang="en-US" sz="2800" dirty="0" err="1"/>
              <a:t>symm</a:t>
            </a:r>
            <a:r>
              <a:rPr lang="en-US" sz="2800" dirty="0"/>
              <a:t> still wins. </a:t>
            </a:r>
          </a:p>
          <a:p>
            <a:pPr lvl="1"/>
            <a:r>
              <a:rPr lang="en-US" sz="2800" dirty="0"/>
              <a:t>SPS allows you to over-parametrize by at least 4x # of parameters. </a:t>
            </a:r>
          </a:p>
        </p:txBody>
      </p:sp>
    </p:spTree>
    <p:extLst>
      <p:ext uri="{BB962C8B-B14F-4D97-AF65-F5344CB8AC3E}">
        <p14:creationId xmlns:p14="http://schemas.microsoft.com/office/powerpoint/2010/main" val="167187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67FC-BF2B-34F8-69F8-3BE3F1BB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19A-532D-909A-11D1-B7F309BBC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Cycle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SPS efficacy</a:t>
                </a:r>
              </a:p>
              <a:p>
                <a:r>
                  <a:rPr lang="en-US" sz="3200" dirty="0"/>
                  <a:t>VICReg</a:t>
                </a:r>
              </a:p>
              <a:p>
                <a:r>
                  <a:rPr lang="en-US" sz="3200" dirty="0"/>
                  <a:t>2Body</a:t>
                </a:r>
              </a:p>
              <a:p>
                <a:r>
                  <a:rPr lang="en-US" sz="3200" dirty="0"/>
                  <a:t>Music</a:t>
                </a:r>
              </a:p>
              <a:p>
                <a:r>
                  <a:rPr lang="en-US" sz="3200" dirty="0"/>
                  <a:t>Misc.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19A-532D-909A-11D1-B7F309BBC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15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DE407-61FC-889E-E21C-73A3E81E1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172" y="0"/>
            <a:ext cx="933042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F5D1E-1A77-EB92-8D8A-6BAEE7F0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67" y="1001073"/>
            <a:ext cx="1343431" cy="5677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2ADDB-9637-D77C-386B-07F9312B06E6}"/>
              </a:ext>
            </a:extLst>
          </p:cNvPr>
          <p:cNvSpPr txBox="1"/>
          <p:nvPr/>
        </p:nvSpPr>
        <p:spPr>
          <a:xfrm>
            <a:off x="528704" y="56770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=64</a:t>
            </a:r>
          </a:p>
        </p:txBody>
      </p:sp>
    </p:spTree>
    <p:extLst>
      <p:ext uri="{BB962C8B-B14F-4D97-AF65-F5344CB8AC3E}">
        <p14:creationId xmlns:p14="http://schemas.microsoft.com/office/powerpoint/2010/main" val="422378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2894-750F-C1DD-ECEF-4283F1EE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 with flashing colors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6DBC7-A4B5-A393-8AC3-EC28605B8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Baseline: 3D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, decode anyways! </a:t>
                </a:r>
              </a:p>
              <a:p>
                <a:r>
                  <a:rPr lang="en-US" sz="3600" dirty="0"/>
                  <a:t>This makes sense because</a:t>
                </a:r>
              </a:p>
              <a:p>
                <a:pPr lvl="1"/>
                <a:r>
                  <a:rPr lang="en-US" sz="3200" dirty="0"/>
                  <a:t>The </a:t>
                </a:r>
                <a:r>
                  <a:rPr lang="zh-CN" altLang="en-US" sz="3200" dirty="0"/>
                  <a:t>背阳半球</a:t>
                </a:r>
                <a:r>
                  <a:rPr lang="en-US" sz="3200" dirty="0"/>
                  <a:t> is always relatively dark. </a:t>
                </a:r>
              </a:p>
              <a:p>
                <a:pPr lvl="1"/>
                <a:r>
                  <a:rPr lang="en-US" sz="3200" dirty="0"/>
                  <a:t>If the “mean color” of the ball is different than the background color, then decoding is still meaningful. </a:t>
                </a:r>
              </a:p>
              <a:p>
                <a:pPr lvl="1"/>
                <a:r>
                  <a:rPr lang="en-US" sz="3200" dirty="0"/>
                  <a:t>i.e., our dataset is peculiar that </a:t>
                </a:r>
                <a:r>
                  <a:rPr lang="en-US" sz="3200" b="1" dirty="0"/>
                  <a:t>the signal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invariant to style changes to some degree</a:t>
                </a:r>
                <a:r>
                  <a:rPr lang="en-US" sz="3200" dirty="0"/>
                  <a:t>. </a:t>
                </a:r>
              </a:p>
              <a:p>
                <a:pPr lvl="1"/>
                <a:r>
                  <a:rPr lang="en-US" sz="3200" dirty="0"/>
                  <a:t>Music dataset also…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6DBC7-A4B5-A393-8AC3-EC28605B8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623" t="-336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065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2894-750F-C1DD-ECEF-4283F1EE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 with flashing colors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6DBC7-A4B5-A393-8AC3-EC28605B8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Baseline: 3D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, decode anyways! </a:t>
                </a:r>
              </a:p>
              <a:p>
                <a:r>
                  <a:rPr lang="en-US" sz="3600" dirty="0"/>
                  <a:t>Result: See synthesis videos. </a:t>
                </a:r>
              </a:p>
              <a:p>
                <a:pPr lvl="1"/>
                <a:r>
                  <a:rPr lang="en-US" sz="3200" dirty="0"/>
                  <a:t>2023_m01_d07@10_28_29_decode_flash_color</a:t>
                </a:r>
              </a:p>
              <a:p>
                <a:pPr lvl="1"/>
                <a:r>
                  <a:rPr lang="en-US" sz="3200" dirty="0"/>
                  <a:t>As expected, the ball location is preserved. </a:t>
                </a:r>
              </a:p>
              <a:p>
                <a:pPr lvl="1"/>
                <a:r>
                  <a:rPr lang="en-US" sz="3200" dirty="0"/>
                  <a:t>For the train set, even the ball color is preserved! </a:t>
                </a:r>
                <a:r>
                  <a:rPr lang="en-US" sz="3200"/>
                  <a:t>(overfit)</a:t>
                </a:r>
                <a:endParaRPr lang="en-US" sz="3200" dirty="0"/>
              </a:p>
              <a:p>
                <a:pPr lvl="1"/>
                <a:r>
                  <a:rPr lang="en-US" sz="3200" dirty="0"/>
                  <a:t>For the eval set, ball color is random guess – not the mean as I previously guessed.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6DBC7-A4B5-A393-8AC3-EC28605B8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623" t="-336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19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2894-750F-C1DD-ECEF-4283F1EE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 with flashing colors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6DBC7-A4B5-A393-8AC3-EC28605B8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Baseline: 3D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, decode anyways! </a:t>
                </a:r>
              </a:p>
              <a:p>
                <a:r>
                  <a:rPr lang="en-US" sz="3600" dirty="0"/>
                  <a:t>Result:</a:t>
                </a:r>
              </a:p>
              <a:p>
                <a:pPr lvl="1"/>
                <a:r>
                  <a:rPr lang="en-US" sz="3200" dirty="0"/>
                  <a:t>The RNN cannot predict the trajectory.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is not interpretable. </a:t>
                </a:r>
              </a:p>
              <a:p>
                <a:r>
                  <a:rPr lang="en-US" sz="3600" dirty="0"/>
                  <a:t>So, if VICReg can solve the flashing-color dataset, then we have some solid solution to the ignore-style problem.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6DBC7-A4B5-A393-8AC3-EC28605B8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623" t="-336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E7E102-6E9A-0790-8A5C-651847F7B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387" y="0"/>
            <a:ext cx="3647613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F9B2-C5F3-ED4D-C5AB-5184E2C3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</a:t>
            </a:r>
            <a:r>
              <a:rPr lang="zh-CN" altLang="en-US" dirty="0"/>
              <a:t>初步调参取得的结果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F90BB-0111-4935-F698-35EA0A548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VICReg losses </a:t>
                </a:r>
                <a:r>
                  <a:rPr lang="zh-CN" altLang="en-US" sz="3600" dirty="0"/>
                  <a:t>正常降。</a:t>
                </a:r>
                <a:endParaRPr lang="en-US" altLang="zh-CN" sz="3600" dirty="0"/>
              </a:p>
              <a:p>
                <a:r>
                  <a:rPr lang="zh-CN" altLang="en-US" sz="3600" dirty="0"/>
                  <a:t>但是 </a:t>
                </a:r>
                <a:r>
                  <a:rPr lang="en-US" sz="3600" dirty="0"/>
                  <a:t>3d z </a:t>
                </a:r>
                <a:r>
                  <a:rPr lang="zh-CN" altLang="en-US" sz="3600" dirty="0"/>
                  <a:t>的 </a:t>
                </a:r>
                <a:r>
                  <a:rPr lang="en-US" altLang="zh-CN" sz="3600" dirty="0"/>
                  <a:t>info content </a:t>
                </a:r>
                <a:r>
                  <a:rPr lang="zh-CN" altLang="en-US" sz="3600" dirty="0"/>
                  <a:t>只有 </a:t>
                </a:r>
                <a:r>
                  <a:rPr lang="en-US" altLang="zh-CN" sz="3600" dirty="0"/>
                  <a:t>2.5d. </a:t>
                </a:r>
              </a:p>
              <a:p>
                <a:r>
                  <a:rPr lang="en-US" sz="3600" dirty="0"/>
                  <a:t>Linear </a:t>
                </a:r>
                <a:r>
                  <a:rPr lang="en-US" sz="3600" dirty="0" err="1"/>
                  <a:t>proj</a:t>
                </a:r>
                <a:r>
                  <a:rPr lang="en-US" sz="3600" dirty="0"/>
                  <a:t>. MSE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≈0.6.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F90BB-0111-4935-F698-35EA0A548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19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8DE2-D08B-C44F-D85C-BA920E98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err="1"/>
              <a:t>VICReg’s</a:t>
            </a:r>
            <a:r>
              <a:rPr lang="en-US" dirty="0"/>
              <a:t> assumptions don’t fit?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A1262-BD57-C81D-6ADF-392DB4EA9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6995" y="1825625"/>
                <a:ext cx="684680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One </a:t>
                </a:r>
                <a:r>
                  <a:rPr lang="en-US" sz="3600" dirty="0" err="1"/>
                  <a:t>traj</a:t>
                </a:r>
                <a:r>
                  <a:rPr lang="en-US" sz="3600" dirty="0"/>
                  <a:t>:</a:t>
                </a:r>
              </a:p>
              <a:p>
                <a:pPr lvl="1"/>
                <a:r>
                  <a:rPr lang="en-US" sz="3200" dirty="0"/>
                  <a:t>Variance </a:t>
                </a:r>
                <a:r>
                  <a:rPr lang="zh-CN" altLang="en-US" sz="3200" dirty="0"/>
                  <a:t>有限（相对于整体空间）</a:t>
                </a:r>
                <a:endParaRPr lang="en-US" altLang="zh-CN" sz="3200" dirty="0"/>
              </a:p>
              <a:p>
                <a:pPr lvl="1"/>
                <a:r>
                  <a:rPr lang="en-US" sz="3200" dirty="0"/>
                  <a:t>covariance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!! </a:t>
                </a:r>
              </a:p>
              <a:p>
                <a:r>
                  <a:rPr lang="zh-CN" altLang="en-US" sz="3600" dirty="0"/>
                  <a:t>所以，当 </a:t>
                </a:r>
                <a:r>
                  <a:rPr lang="en-US" altLang="zh-CN" sz="3600" dirty="0"/>
                  <a:t>batch size = 32 </a:t>
                </a:r>
                <a:r>
                  <a:rPr lang="zh-CN" altLang="en-US" sz="3600" dirty="0"/>
                  <a:t>并不远大于 </a:t>
                </a:r>
                <a:r>
                  <a:rPr lang="en-US" altLang="zh-CN" sz="3600" dirty="0" err="1"/>
                  <a:t>seq_len</a:t>
                </a:r>
                <a:r>
                  <a:rPr lang="en-US" altLang="zh-CN" sz="3600" dirty="0"/>
                  <a:t> = 20 </a:t>
                </a:r>
                <a:r>
                  <a:rPr lang="zh-CN" altLang="en-US" sz="3600" dirty="0"/>
                  <a:t>时，这种效应会不会伤害训练？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A1262-BD57-C81D-6ADF-392DB4EA9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6995" y="1825625"/>
                <a:ext cx="6846805" cy="4351338"/>
              </a:xfrm>
              <a:blipFill>
                <a:blip r:embed="rId2"/>
                <a:stretch>
                  <a:fillRect l="-2402" t="-3361" r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8C3A6BD-EE3F-ED60-2B22-4ECC94EB4417}"/>
              </a:ext>
            </a:extLst>
          </p:cNvPr>
          <p:cNvSpPr/>
          <p:nvPr/>
        </p:nvSpPr>
        <p:spPr>
          <a:xfrm>
            <a:off x="520038" y="2210161"/>
            <a:ext cx="650048" cy="650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486B69-CB6B-8B33-C483-8D882A1EC37B}"/>
              </a:ext>
            </a:extLst>
          </p:cNvPr>
          <p:cNvSpPr/>
          <p:nvPr/>
        </p:nvSpPr>
        <p:spPr>
          <a:xfrm>
            <a:off x="1231479" y="2877544"/>
            <a:ext cx="650048" cy="650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C55890-177F-91FB-C238-03085C9BA4E6}"/>
              </a:ext>
            </a:extLst>
          </p:cNvPr>
          <p:cNvSpPr/>
          <p:nvPr/>
        </p:nvSpPr>
        <p:spPr>
          <a:xfrm>
            <a:off x="1942920" y="3544927"/>
            <a:ext cx="650048" cy="650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75430B-A6E9-1E89-AB9C-46AAB5CE6220}"/>
              </a:ext>
            </a:extLst>
          </p:cNvPr>
          <p:cNvSpPr/>
          <p:nvPr/>
        </p:nvSpPr>
        <p:spPr>
          <a:xfrm>
            <a:off x="2654361" y="4212310"/>
            <a:ext cx="650048" cy="650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1F5939-971F-39E3-6DFA-EB597D1ABED2}"/>
              </a:ext>
            </a:extLst>
          </p:cNvPr>
          <p:cNvSpPr/>
          <p:nvPr/>
        </p:nvSpPr>
        <p:spPr>
          <a:xfrm>
            <a:off x="3365802" y="4879693"/>
            <a:ext cx="650048" cy="650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8DE2-D08B-C44F-D85C-BA920E98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cross-trajectory 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1262-BD57-C81D-6ADF-392DB4EA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6413"/>
          </a:xfrm>
        </p:spPr>
        <p:txBody>
          <a:bodyPr>
            <a:normAutofit/>
          </a:bodyPr>
          <a:lstStyle/>
          <a:p>
            <a:r>
              <a:rPr lang="en-US" sz="3600" dirty="0"/>
              <a:t>Only apply the variance and covariance losses on cross-trajectory video frames. </a:t>
            </a:r>
          </a:p>
          <a:p>
            <a:r>
              <a:rPr lang="en-US" sz="3600" dirty="0"/>
              <a:t>(Turned out to be GPU-efficient, luckily.)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338F34-FF51-D49B-51DC-BBED2B249DD8}"/>
              </a:ext>
            </a:extLst>
          </p:cNvPr>
          <p:cNvSpPr/>
          <p:nvPr/>
        </p:nvSpPr>
        <p:spPr>
          <a:xfrm>
            <a:off x="2873209" y="4303314"/>
            <a:ext cx="2322836" cy="52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</a:t>
            </a:r>
            <a:r>
              <a:rPr lang="en-US" dirty="0" err="1"/>
              <a:t>traj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B2F2F-2D23-3001-55F0-A35BE2D7ACB0}"/>
              </a:ext>
            </a:extLst>
          </p:cNvPr>
          <p:cNvSpPr txBox="1"/>
          <p:nvPr/>
        </p:nvSpPr>
        <p:spPr>
          <a:xfrm>
            <a:off x="797391" y="4332500"/>
            <a:ext cx="163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One batch: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624EB-F730-F966-AFF0-72F19CD6ED27}"/>
              </a:ext>
            </a:extLst>
          </p:cNvPr>
          <p:cNvSpPr/>
          <p:nvPr/>
        </p:nvSpPr>
        <p:spPr>
          <a:xfrm>
            <a:off x="5638077" y="4303313"/>
            <a:ext cx="2322836" cy="52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</a:t>
            </a:r>
            <a:r>
              <a:rPr lang="en-US" dirty="0" err="1"/>
              <a:t>traj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7F1CED-9D01-1D59-97FF-1B1BA32B99B6}"/>
              </a:ext>
            </a:extLst>
          </p:cNvPr>
          <p:cNvSpPr/>
          <p:nvPr/>
        </p:nvSpPr>
        <p:spPr>
          <a:xfrm>
            <a:off x="3185230" y="4936027"/>
            <a:ext cx="2730199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0E129-3FEB-D046-7C93-18BD54F48A4C}"/>
              </a:ext>
            </a:extLst>
          </p:cNvPr>
          <p:cNvSpPr/>
          <p:nvPr/>
        </p:nvSpPr>
        <p:spPr>
          <a:xfrm>
            <a:off x="3185229" y="4936027"/>
            <a:ext cx="3601263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65C5BC-1051-F1FB-35D1-108E2CE691D2}"/>
              </a:ext>
            </a:extLst>
          </p:cNvPr>
          <p:cNvSpPr/>
          <p:nvPr/>
        </p:nvSpPr>
        <p:spPr>
          <a:xfrm>
            <a:off x="3167894" y="4936027"/>
            <a:ext cx="4559000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EC921-D7D2-3355-B6D5-A14A57FF205F}"/>
              </a:ext>
            </a:extLst>
          </p:cNvPr>
          <p:cNvSpPr/>
          <p:nvPr/>
        </p:nvSpPr>
        <p:spPr>
          <a:xfrm>
            <a:off x="4034627" y="4936027"/>
            <a:ext cx="2730199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C668AC-EFAA-FCC1-D519-330C0253F788}"/>
              </a:ext>
            </a:extLst>
          </p:cNvPr>
          <p:cNvSpPr/>
          <p:nvPr/>
        </p:nvSpPr>
        <p:spPr>
          <a:xfrm>
            <a:off x="4884024" y="4936027"/>
            <a:ext cx="2730199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7E7839E-FCB6-971B-A83E-1312696492B0}"/>
              </a:ext>
            </a:extLst>
          </p:cNvPr>
          <p:cNvSpPr/>
          <p:nvPr/>
        </p:nvSpPr>
        <p:spPr>
          <a:xfrm>
            <a:off x="4034627" y="4936027"/>
            <a:ext cx="3601263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52C7D8-4BEE-2675-2D8D-22F572AFF3FC}"/>
              </a:ext>
            </a:extLst>
          </p:cNvPr>
          <p:cNvSpPr/>
          <p:nvPr/>
        </p:nvSpPr>
        <p:spPr>
          <a:xfrm>
            <a:off x="5915429" y="4936027"/>
            <a:ext cx="2730199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686849-0452-0C9E-8781-8DE10C5591E5}"/>
              </a:ext>
            </a:extLst>
          </p:cNvPr>
          <p:cNvSpPr/>
          <p:nvPr/>
        </p:nvSpPr>
        <p:spPr>
          <a:xfrm>
            <a:off x="5915428" y="4936027"/>
            <a:ext cx="3601263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961D9C-ADEE-2616-FFE1-9F38F5DC44D6}"/>
              </a:ext>
            </a:extLst>
          </p:cNvPr>
          <p:cNvSpPr/>
          <p:nvPr/>
        </p:nvSpPr>
        <p:spPr>
          <a:xfrm>
            <a:off x="5898093" y="4936027"/>
            <a:ext cx="4559000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430C9D-7865-50DE-1F46-08E1DA3E8308}"/>
              </a:ext>
            </a:extLst>
          </p:cNvPr>
          <p:cNvSpPr/>
          <p:nvPr/>
        </p:nvSpPr>
        <p:spPr>
          <a:xfrm>
            <a:off x="6764826" y="4936027"/>
            <a:ext cx="2730199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105DACB-04DB-8FBB-1A2D-9C86824E2122}"/>
              </a:ext>
            </a:extLst>
          </p:cNvPr>
          <p:cNvSpPr/>
          <p:nvPr/>
        </p:nvSpPr>
        <p:spPr>
          <a:xfrm>
            <a:off x="7614223" y="4936027"/>
            <a:ext cx="2730199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E9D486-8C7A-062A-76E6-3A633CB24024}"/>
              </a:ext>
            </a:extLst>
          </p:cNvPr>
          <p:cNvSpPr/>
          <p:nvPr/>
        </p:nvSpPr>
        <p:spPr>
          <a:xfrm>
            <a:off x="6764826" y="4936027"/>
            <a:ext cx="3601263" cy="918740"/>
          </a:xfrm>
          <a:custGeom>
            <a:avLst/>
            <a:gdLst>
              <a:gd name="connsiteX0" fmla="*/ 0 w 2730199"/>
              <a:gd name="connsiteY0" fmla="*/ 13000 h 918740"/>
              <a:gd name="connsiteX1" fmla="*/ 1425770 w 2730199"/>
              <a:gd name="connsiteY1" fmla="*/ 918733 h 918740"/>
              <a:gd name="connsiteX2" fmla="*/ 2730199 w 2730199"/>
              <a:gd name="connsiteY2" fmla="*/ 0 h 91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199" h="918740">
                <a:moveTo>
                  <a:pt x="0" y="13000"/>
                </a:moveTo>
                <a:cubicBezTo>
                  <a:pt x="485368" y="466950"/>
                  <a:pt x="970737" y="920900"/>
                  <a:pt x="1425770" y="918733"/>
                </a:cubicBezTo>
                <a:cubicBezTo>
                  <a:pt x="1880803" y="916566"/>
                  <a:pt x="2482459" y="98229"/>
                  <a:pt x="2730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884FFB-BCDD-26C6-1F2E-6BBF7320CB01}"/>
              </a:ext>
            </a:extLst>
          </p:cNvPr>
          <p:cNvSpPr/>
          <p:nvPr/>
        </p:nvSpPr>
        <p:spPr>
          <a:xfrm>
            <a:off x="8355273" y="4303313"/>
            <a:ext cx="2322836" cy="52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</a:t>
            </a:r>
            <a:r>
              <a:rPr lang="en-US" dirty="0" err="1"/>
              <a:t>traj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5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8DE2-D08B-C44F-D85C-BA920E98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Cross-trajectory 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1262-BD57-C81D-6ADF-392DB4EA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6413"/>
          </a:xfrm>
        </p:spPr>
        <p:txBody>
          <a:bodyPr>
            <a:normAutofit/>
          </a:bodyPr>
          <a:lstStyle/>
          <a:p>
            <a:r>
              <a:rPr lang="en-US" sz="3600" dirty="0"/>
              <a:t>Experiment results: </a:t>
            </a:r>
            <a:r>
              <a:rPr lang="zh-CN" altLang="en-US" sz="3600" dirty="0"/>
              <a:t>丝毫没用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243A8-907B-88D3-B0B7-4FE62165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2" y="2415588"/>
            <a:ext cx="5477489" cy="4442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2D3048-68FF-249A-F70B-55A10C92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4" y="2509182"/>
            <a:ext cx="5415508" cy="43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8DE2-D08B-C44F-D85C-BA920E98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Cross-trajectory 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1262-BD57-C81D-6ADF-392DB4EA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641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(</a:t>
            </a:r>
            <a:r>
              <a:rPr lang="zh-CN" altLang="en-US" sz="3600" dirty="0"/>
              <a:t>其实光从数学就可以推出 </a:t>
            </a:r>
            <a:r>
              <a:rPr lang="en-US" altLang="zh-CN" sz="3600" dirty="0"/>
              <a:t>cross-</a:t>
            </a:r>
            <a:r>
              <a:rPr lang="en-US" altLang="zh-CN" sz="3600" dirty="0" err="1"/>
              <a:t>traj</a:t>
            </a:r>
            <a:r>
              <a:rPr lang="en-US" altLang="zh-CN" sz="3600" dirty="0"/>
              <a:t> VICReg </a:t>
            </a:r>
            <a:r>
              <a:rPr lang="zh-CN" altLang="en-US" sz="3600" dirty="0"/>
              <a:t>和 </a:t>
            </a:r>
            <a:r>
              <a:rPr lang="en-US" altLang="zh-CN" sz="3600" dirty="0"/>
              <a:t>normal VICReg </a:t>
            </a:r>
            <a:r>
              <a:rPr lang="zh-CN" altLang="en-US" sz="3600" dirty="0"/>
              <a:t>是几乎等价的</a:t>
            </a:r>
            <a:r>
              <a:rPr lang="en-US" altLang="zh-CN" sz="3600" dirty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2592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5719-A624-BBC8-73C7-3B911AE5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SPS-decode fulfills 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D067-5C95-A2A7-B890-298EE6B3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SPS-decode </a:t>
            </a:r>
            <a:r>
              <a:rPr lang="zh-CN" altLang="en-US" sz="3600" dirty="0"/>
              <a:t>训完之后，</a:t>
            </a:r>
            <a:r>
              <a:rPr lang="en-US" altLang="zh-CN" sz="3600" dirty="0"/>
              <a:t>VIC </a:t>
            </a:r>
            <a:r>
              <a:rPr lang="zh-CN" altLang="en-US" sz="3600" dirty="0"/>
              <a:t>三 </a:t>
            </a:r>
            <a:r>
              <a:rPr lang="en-US" altLang="zh-CN" sz="3600" dirty="0"/>
              <a:t>loss </a:t>
            </a:r>
            <a:r>
              <a:rPr lang="zh-CN" altLang="en-US" sz="3600" dirty="0"/>
              <a:t>都低，</a:t>
            </a:r>
            <a:r>
              <a:rPr lang="en-US" altLang="zh-CN" sz="3600" dirty="0"/>
              <a:t>info content </a:t>
            </a:r>
            <a:r>
              <a:rPr lang="zh-CN" altLang="en-US" sz="3600" dirty="0"/>
              <a:t>完美。</a:t>
            </a:r>
            <a:endParaRPr lang="en-US" altLang="zh-CN" sz="3600" dirty="0"/>
          </a:p>
          <a:p>
            <a:r>
              <a:rPr lang="en-US" sz="3600" dirty="0"/>
              <a:t>SPS-VICRe</a:t>
            </a:r>
            <a:r>
              <a:rPr lang="en-US" altLang="zh-CN" sz="3600" dirty="0"/>
              <a:t>g</a:t>
            </a:r>
            <a:r>
              <a:rPr lang="en-US" sz="3600" dirty="0"/>
              <a:t> </a:t>
            </a:r>
            <a:r>
              <a:rPr lang="zh-CN" altLang="en-US" sz="3600" dirty="0"/>
              <a:t>训完之后，</a:t>
            </a:r>
            <a:r>
              <a:rPr lang="en-US" altLang="zh-CN" sz="3600" dirty="0"/>
              <a:t>VIC </a:t>
            </a:r>
            <a:r>
              <a:rPr lang="zh-CN" altLang="en-US" sz="3600" dirty="0"/>
              <a:t>三 </a:t>
            </a:r>
            <a:r>
              <a:rPr lang="en-US" altLang="zh-CN" sz="3600" dirty="0"/>
              <a:t>loss </a:t>
            </a:r>
            <a:r>
              <a:rPr lang="zh-CN" altLang="en-US" sz="3600" dirty="0"/>
              <a:t>稍高，尤其是 </a:t>
            </a:r>
            <a:r>
              <a:rPr lang="en-US" altLang="zh-CN" sz="3600" dirty="0"/>
              <a:t>invariance loss (i.e., image prediction). Info content </a:t>
            </a:r>
            <a:r>
              <a:rPr lang="zh-CN" altLang="en-US" sz="3600" dirty="0"/>
              <a:t>只有 </a:t>
            </a:r>
            <a:r>
              <a:rPr lang="en-US" altLang="zh-CN" sz="3600" dirty="0"/>
              <a:t>2.5d.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767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9E3C-577C-BCCF-DE9A-BCE3E942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VICReg + cycle consistency (</a:t>
            </a:r>
            <a:r>
              <a:rPr lang="zh-CN" altLang="en-US" sz="4400" dirty="0"/>
              <a:t>②</a:t>
            </a:r>
            <a:r>
              <a:rPr lang="en-US" sz="4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3BE78-C15B-D564-C721-502505D3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2023_m01_d25@06_07_15_vicreg_cycle</a:t>
            </a:r>
          </a:p>
          <a:p>
            <a:r>
              <a:rPr lang="en-US" dirty="0"/>
              <a:t>Check </a:t>
            </a:r>
            <a:r>
              <a:rPr lang="en-US" dirty="0" err="1"/>
              <a:t>evalDecoder</a:t>
            </a:r>
            <a:r>
              <a:rPr lang="en-US" dirty="0"/>
              <a:t>: </a:t>
            </a:r>
            <a:r>
              <a:rPr lang="zh-CN" altLang="en-US" dirty="0"/>
              <a:t>隐写些啥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CDD03-9092-77FB-2C87-3902D68F1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205" y="2927492"/>
            <a:ext cx="4902210" cy="3930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2B22F-7862-F673-5810-6989C3557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402" y="2864350"/>
            <a:ext cx="4945028" cy="3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4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972F86-B711-A67B-9225-A7F117FC1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VICReg 1Ball, 2D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972F86-B711-A67B-9225-A7F117FC1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BEDA-4FDD-A954-0315-F3211799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Motivation: </a:t>
            </a:r>
          </a:p>
          <a:p>
            <a:pPr lvl="1"/>
            <a:r>
              <a:rPr lang="en-US" sz="3200" dirty="0"/>
              <a:t>Maybe VICReg keeps failing because in SPS-decode the vertical height is regularized by the decoder losses. </a:t>
            </a:r>
          </a:p>
        </p:txBody>
      </p:sp>
    </p:spTree>
    <p:extLst>
      <p:ext uri="{BB962C8B-B14F-4D97-AF65-F5344CB8AC3E}">
        <p14:creationId xmlns:p14="http://schemas.microsoft.com/office/powerpoint/2010/main" val="4225503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2FA2C-8D3A-0D15-F7B0-AB5026C6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7464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1D4CB-C26C-2469-F53F-0270EC2D0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00" y="0"/>
            <a:ext cx="6228899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CBD405-FBE3-AE15-A39D-2E7BF5CC6CC0}"/>
                  </a:ext>
                </a:extLst>
              </p:cNvPr>
              <p:cNvSpPr txBox="1"/>
              <p:nvPr/>
            </p:nvSpPr>
            <p:spPr>
              <a:xfrm>
                <a:off x="1612118" y="2374840"/>
                <a:ext cx="19458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Info probe</a:t>
                </a:r>
                <a:br>
                  <a:rPr lang="en-US" sz="2400" dirty="0"/>
                </a:br>
                <a:r>
                  <a:rPr lang="en-US" sz="2400" dirty="0"/>
                  <a:t>trained to predict</a:t>
                </a:r>
                <a:br>
                  <a:rPr lang="en-US" sz="2400" dirty="0"/>
                </a:br>
                <a:r>
                  <a:rPr lang="en-US" sz="2400" dirty="0"/>
                  <a:t>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CBD405-FBE3-AE15-A39D-2E7BF5CC6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118" y="2374840"/>
                <a:ext cx="1945808" cy="1569660"/>
              </a:xfrm>
              <a:prstGeom prst="rect">
                <a:avLst/>
              </a:prstGeom>
              <a:blipFill>
                <a:blip r:embed="rId5"/>
                <a:stretch>
                  <a:fillRect l="-468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1423F0-E396-0331-FC4A-1A4E0FF9B59D}"/>
                  </a:ext>
                </a:extLst>
              </p:cNvPr>
              <p:cNvSpPr txBox="1"/>
              <p:nvPr/>
            </p:nvSpPr>
            <p:spPr>
              <a:xfrm>
                <a:off x="8455673" y="2808927"/>
                <a:ext cx="19458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Info probe</a:t>
                </a:r>
                <a:br>
                  <a:rPr lang="en-US" sz="2400" dirty="0"/>
                </a:br>
                <a:r>
                  <a:rPr lang="en-US" sz="2400" dirty="0"/>
                  <a:t>trained to predict</a:t>
                </a:r>
                <a:br>
                  <a:rPr lang="en-US" sz="2400" dirty="0"/>
                </a:br>
                <a:r>
                  <a:rPr lang="en-US" sz="2400" dirty="0"/>
                  <a:t>ball height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1423F0-E396-0331-FC4A-1A4E0FF9B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673" y="2808927"/>
                <a:ext cx="1945808" cy="1569660"/>
              </a:xfrm>
              <a:prstGeom prst="rect">
                <a:avLst/>
              </a:prstGeom>
              <a:blipFill>
                <a:blip r:embed="rId6"/>
                <a:stretch>
                  <a:fillRect l="-4702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59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44170-0EC0-AB23-035D-4E2233C9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99" y="0"/>
            <a:ext cx="8603602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597F36-1A42-5872-6FD9-8F590AA13231}"/>
                  </a:ext>
                </a:extLst>
              </p:cNvPr>
              <p:cNvSpPr txBox="1"/>
              <p:nvPr/>
            </p:nvSpPr>
            <p:spPr>
              <a:xfrm>
                <a:off x="4646756" y="2644170"/>
                <a:ext cx="372152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Linear </a:t>
                </a:r>
                <a:r>
                  <a:rPr lang="en-US" sz="3200" dirty="0" err="1"/>
                  <a:t>proj</a:t>
                </a:r>
                <a:r>
                  <a:rPr lang="en-US" sz="3200" dirty="0"/>
                  <a:t>. </a:t>
                </a:r>
                <a:br>
                  <a:rPr lang="en-US" sz="3200" dirty="0"/>
                </a:br>
                <a:r>
                  <a:rPr lang="en-US" sz="3200" dirty="0"/>
                  <a:t>only concerned w/</a:t>
                </a:r>
                <a:br>
                  <a:rPr lang="en-US" sz="3200" dirty="0"/>
                </a:br>
                <a:r>
                  <a:rPr lang="en-US" sz="3200" dirty="0"/>
                  <a:t>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597F36-1A42-5872-6FD9-8F590AA13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56" y="2644170"/>
                <a:ext cx="3721521" cy="1569660"/>
              </a:xfrm>
              <a:prstGeom prst="rect">
                <a:avLst/>
              </a:prstGeom>
              <a:blipFill>
                <a:blip r:embed="rId3"/>
                <a:stretch>
                  <a:fillRect l="-4092" t="-5058" b="-1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1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4BBCAB-05C8-5C6D-C9AD-14C2865DD6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那之前</a:t>
                </a:r>
                <a:r>
                  <a:rPr lang="en-US" altLang="zh-CN" dirty="0"/>
                  <a:t>3D z</a:t>
                </a:r>
                <a:r>
                  <a:rPr lang="zh-CN" altLang="en-US" dirty="0"/>
                  <a:t>学的，如果只看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dirty="0"/>
                  <a:t>呢？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4BBCAB-05C8-5C6D-C9AD-14C2865DD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36E67-06A3-3415-5168-EB84ACF2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475" y="1981636"/>
            <a:ext cx="538527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F00BF-4CC6-2870-53BD-E8BB7C986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81" y="1690688"/>
            <a:ext cx="6269794" cy="50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7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340665-7EC8-82E4-C266-220C9A97F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如果只让用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[:2]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340665-7EC8-82E4-C266-220C9A97F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29C1F-1ADA-157D-110C-3127AF6BA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678" y="1938300"/>
            <a:ext cx="552294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6476A-D2ED-1BFC-3554-CF684E161F19}"/>
              </a:ext>
            </a:extLst>
          </p:cNvPr>
          <p:cNvSpPr txBox="1"/>
          <p:nvPr/>
        </p:nvSpPr>
        <p:spPr>
          <a:xfrm>
            <a:off x="6777827" y="3037888"/>
            <a:ext cx="44593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As expected, it likes to use the unregularized dimension whenever it can.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1128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AC475-FA8D-5171-93BF-F18D616A1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2541"/>
                <a:ext cx="10515600" cy="555291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Those observations are strongly in favor of my hypothesis about “decoder regularization”. </a:t>
                </a:r>
              </a:p>
              <a:p>
                <a:r>
                  <a:rPr lang="en-US" sz="3600" dirty="0"/>
                  <a:t>So, decoding has two effects:</a:t>
                </a:r>
              </a:p>
              <a:p>
                <a:pPr lvl="1"/>
                <a:r>
                  <a:rPr lang="en-US" sz="3200" dirty="0"/>
                  <a:t>prevent collapse, </a:t>
                </a:r>
              </a:p>
              <a:p>
                <a:pPr lvl="1"/>
                <a:r>
                  <a:rPr lang="en-US" sz="3200" dirty="0"/>
                  <a:t>helps with continuity, because our dataset is toy and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locality is correlated with signal-space locality</a:t>
                </a:r>
                <a:r>
                  <a:rPr lang="en-US" sz="3200" dirty="0"/>
                  <a:t>. </a:t>
                </a:r>
                <a:br>
                  <a:rPr lang="en-US" sz="3200" dirty="0"/>
                </a:br>
                <a:r>
                  <a:rPr lang="en-US" dirty="0"/>
                  <a:t>(</a:t>
                </a:r>
                <a:r>
                  <a:rPr lang="zh-CN" altLang="en-US" dirty="0"/>
                  <a:t>这同时解释了大数据集能让 </a:t>
                </a:r>
                <a:r>
                  <a:rPr lang="en-US" altLang="zh-CN" dirty="0" err="1"/>
                  <a:t>noSymm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解耦。</a:t>
                </a:r>
                <a:r>
                  <a:rPr lang="en-US" dirty="0"/>
                  <a:t>)</a:t>
                </a:r>
                <a:endParaRPr lang="en-US" sz="3200" dirty="0"/>
              </a:p>
              <a:p>
                <a:r>
                  <a:rPr lang="en-US" sz="3600" dirty="0"/>
                  <a:t>Continuity + SPS(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600" dirty="0"/>
                  <a:t>) =&gt; </a:t>
                </a:r>
                <a:r>
                  <a:rPr lang="zh-CN" altLang="en-US" sz="3600" dirty="0"/>
                  <a:t>学到好的 </a:t>
                </a:r>
                <a:r>
                  <a:rPr lang="en-US" sz="36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600" dirty="0"/>
                  <a:t>) then </a:t>
                </a:r>
                <a:r>
                  <a:rPr lang="zh-CN" altLang="en-US" sz="3600" dirty="0"/>
                  <a:t>好的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3600" dirty="0"/>
                  <a:t>. </a:t>
                </a:r>
              </a:p>
              <a:p>
                <a:r>
                  <a:rPr lang="en-US" sz="3600" dirty="0"/>
                  <a:t>No continuity + SPS(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600" dirty="0"/>
                  <a:t>) =&gt; </a:t>
                </a:r>
                <a:r>
                  <a:rPr lang="zh-CN" altLang="en-US" sz="3600" dirty="0"/>
                  <a:t>学到好的 </a:t>
                </a:r>
                <a:r>
                  <a:rPr lang="en-US" sz="36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600" dirty="0"/>
                  <a:t>) then </a:t>
                </a:r>
                <a:r>
                  <a:rPr lang="zh-CN" altLang="en-US" sz="3600" dirty="0"/>
                  <a:t>没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AC475-FA8D-5171-93BF-F18D616A1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2541"/>
                <a:ext cx="10515600" cy="5552918"/>
              </a:xfrm>
              <a:blipFill>
                <a:blip r:embed="rId2"/>
                <a:stretch>
                  <a:fillRect l="-1623" t="-2634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752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1C09B-161A-5C27-4C6D-51179DF46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745"/>
                <a:ext cx="10515600" cy="559040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Data is toy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3600" dirty="0"/>
                  <a:t> decoder regularize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continuity. </a:t>
                </a:r>
              </a:p>
              <a:p>
                <a:r>
                  <a:rPr lang="en-US" sz="3600" dirty="0"/>
                  <a:t>This means, if we don't count on the dataset being toy, the central reason behind the failure of </a:t>
                </a:r>
                <a:r>
                  <a:rPr lang="en-US" sz="3600" dirty="0" err="1"/>
                  <a:t>SPS+VICReg</a:t>
                </a:r>
                <a:r>
                  <a:rPr lang="en-US" sz="3600" dirty="0"/>
                  <a:t> on 1Ball is the lack of symmetry on ball height. </a:t>
                </a:r>
              </a:p>
              <a:p>
                <a:r>
                  <a:rPr lang="en-US" sz="3600" dirty="0"/>
                  <a:t>If the dataset wasn't toy, </a:t>
                </a:r>
                <a:r>
                  <a:rPr lang="en-US" sz="3600" dirty="0" err="1"/>
                  <a:t>SPS+decode</a:t>
                </a:r>
                <a:r>
                  <a:rPr lang="en-US" sz="3600" dirty="0"/>
                  <a:t> wouldn't yield linear ball height either.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3600" dirty="0"/>
                  <a:t> Next, two directions:</a:t>
                </a:r>
              </a:p>
              <a:p>
                <a:pPr lvl="1"/>
                <a:r>
                  <a:rPr lang="en-US" sz="3200" dirty="0"/>
                  <a:t>apply </a:t>
                </a:r>
                <a:r>
                  <a:rPr lang="en-US" sz="3200" dirty="0" err="1"/>
                  <a:t>symm</a:t>
                </a:r>
                <a:r>
                  <a:rPr lang="en-US" sz="3200" dirty="0"/>
                  <a:t> to ball height. </a:t>
                </a:r>
              </a:p>
              <a:p>
                <a:pPr lvl="1"/>
                <a:r>
                  <a:rPr lang="en-US" sz="3200" dirty="0"/>
                  <a:t>Use VICReg on 2Body / music.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1C09B-161A-5C27-4C6D-51179DF46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745"/>
                <a:ext cx="10515600" cy="5590408"/>
              </a:xfrm>
              <a:blipFill>
                <a:blip r:embed="rId2"/>
                <a:stretch>
                  <a:fillRect l="-1623" t="-2617"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614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C4C5F-022D-E1B8-4200-9BF035C17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4736"/>
                <a:ext cx="10515600" cy="523222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Although considered a failure case, this experiment in and of itself is a successful instance of </a:t>
                </a:r>
                <a:r>
                  <a:rPr lang="en-US" sz="3600" dirty="0" err="1"/>
                  <a:t>VICReg+SPS</a:t>
                </a:r>
                <a:r>
                  <a:rPr lang="en-US" sz="3600" dirty="0"/>
                  <a:t> that</a:t>
                </a:r>
              </a:p>
              <a:p>
                <a:pPr lvl="1"/>
                <a:r>
                  <a:rPr lang="en-US" sz="3200" dirty="0"/>
                  <a:t>no decoding. </a:t>
                </a:r>
              </a:p>
              <a:p>
                <a:pPr lvl="1"/>
                <a:r>
                  <a:rPr lang="en-US" sz="3200" dirty="0"/>
                  <a:t>fully encodes certain aspects about the signal. </a:t>
                </a:r>
              </a:p>
              <a:p>
                <a:pPr lvl="1"/>
                <a:r>
                  <a:rPr lang="en-US" sz="3200" dirty="0"/>
                  <a:t>completely ignores other aspects about the signal. </a:t>
                </a:r>
              </a:p>
              <a:p>
                <a:pPr lvl="1"/>
                <a:r>
                  <a:rPr lang="en-US" sz="3200" dirty="0"/>
                  <a:t>encoded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is perfectly interpretable.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C4C5F-022D-E1B8-4200-9BF035C17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4736"/>
                <a:ext cx="10515600" cy="5232227"/>
              </a:xfrm>
              <a:blipFill>
                <a:blip r:embed="rId2"/>
                <a:stretch>
                  <a:fillRect l="-1623" t="-291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52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D9C8-8686-F398-0462-4BAB3598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with ball height augmented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5154B-3C25-B425-0C89-DB0D46DC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" y="1443164"/>
            <a:ext cx="6767019" cy="5414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93447-5E60-ABC3-C89B-43EDDBE7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5" y="1902659"/>
            <a:ext cx="455623" cy="4743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07CF01-31E7-1CFD-88DC-C52A1CDE9E5C}"/>
              </a:ext>
            </a:extLst>
          </p:cNvPr>
          <p:cNvSpPr txBox="1"/>
          <p:nvPr/>
        </p:nvSpPr>
        <p:spPr>
          <a:xfrm>
            <a:off x="7930578" y="2019480"/>
            <a:ext cx="3666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Invariance loss is higher. </a:t>
            </a:r>
          </a:p>
          <a:p>
            <a:r>
              <a:rPr lang="en-US" sz="3200" dirty="0"/>
              <a:t>RNN has trouble finding the ground just from video[:5]. </a:t>
            </a:r>
          </a:p>
        </p:txBody>
      </p:sp>
    </p:spTree>
    <p:extLst>
      <p:ext uri="{BB962C8B-B14F-4D97-AF65-F5344CB8AC3E}">
        <p14:creationId xmlns:p14="http://schemas.microsoft.com/office/powerpoint/2010/main" val="25027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A7F4-D447-3197-D5FC-7F64169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on 2Body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AD11B-3A98-A4CD-5368-636020D80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0" y="1488402"/>
            <a:ext cx="6857917" cy="49210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51473-90C8-6372-CDD6-A277DCB97A03}"/>
              </a:ext>
            </a:extLst>
          </p:cNvPr>
          <p:cNvSpPr txBox="1"/>
          <p:nvPr/>
        </p:nvSpPr>
        <p:spPr>
          <a:xfrm>
            <a:off x="715051" y="6409467"/>
            <a:ext cx="96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symm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0F661-5A2A-04C4-C41C-5FA044BA2A07}"/>
              </a:ext>
            </a:extLst>
          </p:cNvPr>
          <p:cNvSpPr txBox="1"/>
          <p:nvPr/>
        </p:nvSpPr>
        <p:spPr>
          <a:xfrm>
            <a:off x="5542571" y="6409467"/>
            <a:ext cx="1759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 </a:t>
            </a:r>
            <a:r>
              <a:rPr lang="en-US" sz="2000" dirty="0" err="1"/>
              <a:t>symm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73FA0-7CA3-2C71-4362-410EBAF7A71B}"/>
              </a:ext>
            </a:extLst>
          </p:cNvPr>
          <p:cNvSpPr txBox="1"/>
          <p:nvPr/>
        </p:nvSpPr>
        <p:spPr>
          <a:xfrm>
            <a:off x="7258863" y="1807132"/>
            <a:ext cx="38222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raises doubts about the previous hypothesis. </a:t>
            </a:r>
          </a:p>
          <a:p>
            <a:r>
              <a:rPr lang="en-US" sz="3200" dirty="0"/>
              <a:t>Maybe 2D z worked like magic only because the covariance loss fully specifies mutual info up to zigzag. </a:t>
            </a:r>
          </a:p>
        </p:txBody>
      </p:sp>
    </p:spTree>
    <p:extLst>
      <p:ext uri="{BB962C8B-B14F-4D97-AF65-F5344CB8AC3E}">
        <p14:creationId xmlns:p14="http://schemas.microsoft.com/office/powerpoint/2010/main" val="419631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88050-1DE3-A50F-E31E-0F17B0AC9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78" y="0"/>
            <a:ext cx="1099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0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9184-AC2A-0119-E2ED-DB34D4DB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on Ionian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CA54C-6412-05FE-9E55-EFCD89AF1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6775" y="1233428"/>
            <a:ext cx="6718450" cy="5535732"/>
          </a:xfrm>
        </p:spPr>
      </p:pic>
    </p:spTree>
    <p:extLst>
      <p:ext uri="{BB962C8B-B14F-4D97-AF65-F5344CB8AC3E}">
        <p14:creationId xmlns:p14="http://schemas.microsoft.com/office/powerpoint/2010/main" val="884326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7B8D-2FCA-3AFA-343A-53A371CA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VICReg </a:t>
            </a:r>
            <a:r>
              <a:rPr lang="zh-CN" altLang="en-US" dirty="0"/>
              <a:t>接着调超参。结果：不调最好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E48A4-D7AD-2652-85FE-4CB9F1643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9808" y="1571454"/>
            <a:ext cx="6392384" cy="5128370"/>
          </a:xfrm>
        </p:spPr>
      </p:pic>
    </p:spTree>
    <p:extLst>
      <p:ext uri="{BB962C8B-B14F-4D97-AF65-F5344CB8AC3E}">
        <p14:creationId xmlns:p14="http://schemas.microsoft.com/office/powerpoint/2010/main" val="3091237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E28059-CE75-A351-C846-7B9FC5A613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91182" y="191780"/>
                <a:ext cx="4938555" cy="183203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补充：</a:t>
                </a:r>
                <a:r>
                  <a:rPr lang="en-US" altLang="zh-CN" dirty="0"/>
                  <a:t>VICReg 2D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ablation tests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E28059-CE75-A351-C846-7B9FC5A613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1182" y="191780"/>
                <a:ext cx="4938555" cy="1832034"/>
              </a:xfrm>
              <a:blipFill>
                <a:blip r:embed="rId3"/>
                <a:stretch>
                  <a:fillRect l="-5062" b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E6316A-19A6-1CF1-A0C4-AD01C0BC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35" y="684717"/>
            <a:ext cx="7032614" cy="6060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2CD77-1657-2D64-B443-F3FE9709F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81" y="2236162"/>
            <a:ext cx="4923540" cy="45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3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D80223-F6C8-C5A0-4DB3-13130724F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补充：</a:t>
                </a:r>
                <a:r>
                  <a:rPr lang="en-US" altLang="zh-CN" dirty="0"/>
                  <a:t>VICReg 2D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ablation test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D80223-F6C8-C5A0-4DB3-13130724F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B2A5D14-905A-F56C-936F-F632E4DA0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93" y="1453631"/>
            <a:ext cx="6694875" cy="5404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C465B-02E7-DDE8-5740-7EEC2BF08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816" y="1642453"/>
            <a:ext cx="5911219" cy="5094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38D005-80F4-8A8F-6E64-8F645C60D0B0}"/>
                  </a:ext>
                </a:extLst>
              </p:cNvPr>
              <p:cNvSpPr txBox="1"/>
              <p:nvPr/>
            </p:nvSpPr>
            <p:spPr>
              <a:xfrm>
                <a:off x="6465805" y="3687936"/>
                <a:ext cx="28291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It’s high due to batch norm.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38D005-80F4-8A8F-6E64-8F645C60D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805" y="3687936"/>
                <a:ext cx="2829172" cy="646331"/>
              </a:xfrm>
              <a:prstGeom prst="rect">
                <a:avLst/>
              </a:prstGeom>
              <a:blipFill>
                <a:blip r:embed="rId6"/>
                <a:stretch>
                  <a:fillRect l="-194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F14F-3AAD-6A89-1ECC-213B7310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2Body</a:t>
            </a:r>
          </a:p>
        </p:txBody>
      </p:sp>
    </p:spTree>
    <p:extLst>
      <p:ext uri="{BB962C8B-B14F-4D97-AF65-F5344CB8AC3E}">
        <p14:creationId xmlns:p14="http://schemas.microsoft.com/office/powerpoint/2010/main" val="108717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A694-7821-49F5-8370-D071902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2Body L1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333F3-4491-96DD-639F-75D80D6EA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628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Compared to 1BallBounce, 2Body recon is blurrier. </a:t>
                </a:r>
              </a:p>
              <a:p>
                <a:r>
                  <a:rPr lang="en-US" sz="3600" dirty="0"/>
                  <a:t>Blurry recon makes sense, because L2 encourages mean-guessing. Blurry recon is also helpful mid-training because it allows weak beliefs to form. </a:t>
                </a:r>
              </a:p>
              <a:p>
                <a:r>
                  <a:rPr lang="en-US" sz="3600" dirty="0"/>
                  <a:t>But blurry recon is incompatible with SPS: VAE requires 3D location + 1D confidence in the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. </a:t>
                </a:r>
              </a:p>
              <a:p>
                <a:r>
                  <a:rPr lang="en-US" sz="3600" dirty="0"/>
                  <a:t>So, I tried L1 loss to fight blurriness. </a:t>
                </a:r>
              </a:p>
              <a:p>
                <a:pPr lvl="1"/>
                <a:r>
                  <a:rPr lang="en-US" sz="3200" dirty="0"/>
                  <a:t>E.g. ball on the 40% left &amp; 60% right, L1 VS L2…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333F3-4491-96DD-639F-75D80D6EA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6288"/>
              </a:xfrm>
              <a:blipFill>
                <a:blip r:embed="rId3"/>
                <a:stretch>
                  <a:fillRect l="-1623" t="-3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043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AE19E8-3D0D-D72D-D0A3-ACF1690F80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15" y="0"/>
            <a:ext cx="8961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3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968B-B0EA-783A-7303-D1E035F1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2Body: prediction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5351-A1A8-25BD-B865-8A64D7F10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2023_m01_d20@06_35_01_2b_rnn_width\rnn_width=128_rand_0\visualize_train_epoch_1000.mp4</a:t>
            </a:r>
          </a:p>
          <a:p>
            <a:pPr lvl="1"/>
            <a:r>
              <a:rPr lang="en-US" dirty="0"/>
              <a:t>And this is on the train set! </a:t>
            </a:r>
          </a:p>
          <a:p>
            <a:r>
              <a:rPr lang="en-US" dirty="0"/>
              <a:t>We tried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but nothing helped. Image prediction loss is always high.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5D390-3C54-FF98-9ED6-42123E8B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75" y="3590196"/>
            <a:ext cx="2833237" cy="16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862EB-60F2-4BDB-06C4-5421DD9EA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046" y="3949889"/>
            <a:ext cx="3651586" cy="1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1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98A14-8C26-4A00-A183-35EABD28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264"/>
            <a:ext cx="10515600" cy="3035067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The linear </a:t>
            </a:r>
            <a:r>
              <a:rPr lang="en-US" sz="3600" dirty="0" err="1"/>
              <a:t>proj</a:t>
            </a:r>
            <a:r>
              <a:rPr lang="en-US" sz="3600" dirty="0"/>
              <a:t>. MSE went up after epoch 35K. </a:t>
            </a:r>
          </a:p>
          <a:p>
            <a:r>
              <a:rPr lang="en-US" sz="3600" dirty="0"/>
              <a:t>My theory: </a:t>
            </a:r>
          </a:p>
          <a:p>
            <a:pPr lvl="1"/>
            <a:r>
              <a:rPr lang="en-US" sz="3200" dirty="0"/>
              <a:t>When teacher forcing is high, clear images can be predicted. </a:t>
            </a:r>
          </a:p>
          <a:p>
            <a:pPr lvl="1"/>
            <a:r>
              <a:rPr lang="en-US" sz="3200" dirty="0"/>
              <a:t>When teacher forcing is low, a blurry image minimizes MSE, so VAE is forced to encode confidence into the 3D z, hurting interpretability.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FFA47-896E-FC1C-E28D-1AABB92B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51"/>
            <a:ext cx="12192000" cy="32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17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F66-04A5-3734-E3DC-622B43C3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task too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5AE6B-00CE-E6E2-1CDE-9FE3D71B7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[take notes here]</a:t>
            </a:r>
          </a:p>
          <a:p>
            <a:r>
              <a:rPr lang="en-US" sz="3200" dirty="0" err="1"/>
              <a:t>Xuanjie</a:t>
            </a:r>
            <a:r>
              <a:rPr lang="en-US" sz="3200" dirty="0"/>
              <a:t> recommended: try GRU. </a:t>
            </a:r>
          </a:p>
        </p:txBody>
      </p:sp>
    </p:spTree>
    <p:extLst>
      <p:ext uri="{BB962C8B-B14F-4D97-AF65-F5344CB8AC3E}">
        <p14:creationId xmlns:p14="http://schemas.microsoft.com/office/powerpoint/2010/main" val="37628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9E3C-577C-BCCF-DE9A-BCE3E942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VICReg + cycle consistency (</a:t>
            </a:r>
            <a:r>
              <a:rPr lang="zh-CN" altLang="en-US" sz="4400" dirty="0"/>
              <a:t>②</a:t>
            </a:r>
            <a:r>
              <a:rPr lang="en-US" sz="4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3BE78-C15B-D564-C721-502505D3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More likely to collapse. Less info content. higher V loss. </a:t>
            </a:r>
          </a:p>
        </p:txBody>
      </p:sp>
    </p:spTree>
    <p:extLst>
      <p:ext uri="{BB962C8B-B14F-4D97-AF65-F5344CB8AC3E}">
        <p14:creationId xmlns:p14="http://schemas.microsoft.com/office/powerpoint/2010/main" val="3207386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05A0-F4A7-96C2-7275-20B5A797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有没有可能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D4BE-3FD1-0130-E61E-D15A196D7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Judging form the video eval, I say the RNN </a:t>
            </a:r>
            <a:r>
              <a:rPr lang="zh-CN" altLang="en-US" sz="3600" dirty="0"/>
              <a:t>已经学会了规律，只是长程预测不准。</a:t>
            </a:r>
            <a:endParaRPr lang="en-US" altLang="zh-CN" sz="3600" dirty="0"/>
          </a:p>
          <a:p>
            <a:pPr lvl="1"/>
            <a:r>
              <a:rPr lang="en-US" sz="3200" dirty="0"/>
              <a:t>Its predictions look physically realistic to the eyes. </a:t>
            </a:r>
          </a:p>
          <a:p>
            <a:r>
              <a:rPr lang="zh-CN" altLang="en-US" sz="3600" dirty="0"/>
              <a:t>不如我们显式地建模 </a:t>
            </a:r>
            <a:r>
              <a:rPr lang="en-US" altLang="zh-CN" sz="3600" dirty="0"/>
              <a:t>confidence, </a:t>
            </a:r>
            <a:r>
              <a:rPr lang="zh-CN" altLang="en-US" sz="3600" dirty="0"/>
              <a:t>把它从 </a:t>
            </a:r>
            <a:r>
              <a:rPr lang="en-US" altLang="zh-CN" sz="3600" dirty="0"/>
              <a:t>z </a:t>
            </a:r>
            <a:r>
              <a:rPr lang="zh-CN" altLang="en-US" sz="3600" dirty="0"/>
              <a:t>里拿出来？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9992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05A0-F4A7-96C2-7275-20B5A797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有没有可能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D4BE-3FD1-0130-E61E-D15A196D7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Judging form the video eval, I say the RNN </a:t>
            </a:r>
            <a:r>
              <a:rPr lang="zh-CN" altLang="en-US" sz="3600" dirty="0"/>
              <a:t>已经学会了规律，只是长程预测不准。</a:t>
            </a:r>
            <a:endParaRPr lang="en-US" altLang="zh-CN" sz="3600" dirty="0"/>
          </a:p>
          <a:p>
            <a:pPr lvl="1"/>
            <a:r>
              <a:rPr lang="en-US" sz="3200" dirty="0"/>
              <a:t>Its predictions look physically realistic to the eyes. </a:t>
            </a:r>
          </a:p>
          <a:p>
            <a:r>
              <a:rPr lang="zh-CN" altLang="en-US" sz="3600" dirty="0"/>
              <a:t>不如我们显式地建模 </a:t>
            </a:r>
            <a:r>
              <a:rPr lang="en-US" altLang="zh-CN" sz="3600" dirty="0"/>
              <a:t>confidence, </a:t>
            </a:r>
            <a:r>
              <a:rPr lang="zh-CN" altLang="en-US" sz="3600" dirty="0"/>
              <a:t>把它从 </a:t>
            </a:r>
            <a:r>
              <a:rPr lang="en-US" altLang="zh-CN" sz="3600" dirty="0"/>
              <a:t>z </a:t>
            </a:r>
            <a:r>
              <a:rPr lang="zh-CN" altLang="en-US" sz="3600" dirty="0"/>
              <a:t>里拿出来？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98FC2-2EEE-7768-B55C-D3173AAE5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617" y="3983168"/>
            <a:ext cx="7534772" cy="28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1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3BBC-550E-3B2B-2329-F1ACF3DE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双体：如何得到单球坐标？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BB68-6D9C-2474-CCE2-EDD72ED8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951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My conclusion: we can’t. Unless we change the problem setting. </a:t>
            </a:r>
          </a:p>
          <a:p>
            <a:r>
              <a:rPr lang="en-US" sz="3600" dirty="0"/>
              <a:t>SSL + 4-shot calibration. </a:t>
            </a:r>
          </a:p>
          <a:p>
            <a:r>
              <a:rPr lang="en-US" sz="3600" dirty="0"/>
              <a:t>SPICE and </a:t>
            </a:r>
            <a:r>
              <a:rPr lang="en-US" sz="3600" dirty="0" err="1"/>
              <a:t>Junyan’s</a:t>
            </a:r>
            <a:r>
              <a:rPr lang="en-US" sz="3600" dirty="0"/>
              <a:t> metrical structure extractor both use 1 or 2 labeled samples to calibrate their unsupervised result. </a:t>
            </a:r>
          </a:p>
          <a:p>
            <a:r>
              <a:rPr lang="en-US" sz="3200" dirty="0"/>
              <a:t>2023_m01_d27@21_45_50_sps_2b</a:t>
            </a:r>
          </a:p>
          <a:p>
            <a:r>
              <a:rPr lang="en-US" sz="3600" dirty="0"/>
              <a:t>4-shot calibration is enough. 64-shot is better at reducing confounding / surface feature in 2Body.</a:t>
            </a:r>
          </a:p>
        </p:txBody>
      </p:sp>
    </p:spTree>
    <p:extLst>
      <p:ext uri="{BB962C8B-B14F-4D97-AF65-F5344CB8AC3E}">
        <p14:creationId xmlns:p14="http://schemas.microsoft.com/office/powerpoint/2010/main" val="2899503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CC7D8-4555-CAF8-82BA-86C2F5B08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6"/>
          <a:stretch/>
        </p:blipFill>
        <p:spPr>
          <a:xfrm>
            <a:off x="1807832" y="442032"/>
            <a:ext cx="8576336" cy="64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02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3A07-7CF4-8026-9592-BE83F94C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2266" y="867889"/>
            <a:ext cx="271683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SPS </a:t>
            </a:r>
            <a:r>
              <a:rPr lang="zh-CN" altLang="en-US" dirty="0"/>
              <a:t>倒是显著降低了 </a:t>
            </a:r>
            <a:r>
              <a:rPr lang="en-US" dirty="0"/>
              <a:t>validate image pred loss...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FF8E-6080-A3E4-0E83-678183F8E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4" y="34669"/>
            <a:ext cx="92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7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A523-F519-DCFB-5B83-E80932BA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Still, </a:t>
            </a:r>
            <a:r>
              <a:rPr lang="en-US" dirty="0" err="1"/>
              <a:t>noSymm</a:t>
            </a:r>
            <a:r>
              <a:rPr lang="en-US" dirty="0"/>
              <a:t> </a:t>
            </a:r>
            <a:r>
              <a:rPr lang="zh-CN" altLang="en-US" dirty="0"/>
              <a:t>好强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33E83-FAC3-8574-F3AD-CCD0E64A2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Something about our toy tasks is so trivial, even CNN inductive biases are enough. </a:t>
                </a:r>
              </a:p>
              <a:p>
                <a:r>
                  <a:rPr lang="en-US" sz="3600" dirty="0"/>
                  <a:t>Decoding has regularization effects. </a:t>
                </a:r>
              </a:p>
              <a:p>
                <a:pPr lvl="1"/>
                <a:r>
                  <a:rPr lang="en-US" sz="3200" dirty="0"/>
                  <a:t>3D 1Ball </a:t>
                </a:r>
                <a:r>
                  <a:rPr lang="zh-CN" altLang="en-US" sz="3200" dirty="0"/>
                  <a:t>弹跳，为何只需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plane </a:t>
                </a:r>
                <a:r>
                  <a:rPr lang="zh-CN" altLang="en-US" sz="3200" dirty="0"/>
                  <a:t>的扩增？因为剩下一维高度受 </a:t>
                </a:r>
                <a:r>
                  <a:rPr lang="en-US" altLang="zh-CN" sz="3200" dirty="0"/>
                  <a:t>decoding regularize. 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33E83-FAC3-8574-F3AD-CCD0E64A2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58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5C8B-63EA-B8AF-8808-3B9B9C56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Refactor: any-modal 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4822-6036-0595-89C0-81DD46E21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现在 </a:t>
            </a:r>
            <a:r>
              <a:rPr lang="en-US" altLang="zh-CN" sz="3600" dirty="0"/>
              <a:t>video </a:t>
            </a:r>
            <a:r>
              <a:rPr lang="zh-CN" altLang="en-US" sz="3600" dirty="0"/>
              <a:t>和 </a:t>
            </a:r>
            <a:r>
              <a:rPr lang="en-US" altLang="zh-CN" sz="3600" dirty="0"/>
              <a:t>music </a:t>
            </a:r>
            <a:r>
              <a:rPr lang="zh-CN" altLang="en-US" sz="3600" dirty="0"/>
              <a:t>共享 </a:t>
            </a:r>
            <a:r>
              <a:rPr lang="en-US" altLang="zh-CN" sz="3600" dirty="0"/>
              <a:t>SPS </a:t>
            </a:r>
            <a:r>
              <a:rPr lang="zh-CN" altLang="en-US" sz="3600" dirty="0"/>
              <a:t>代码，只有 </a:t>
            </a:r>
            <a:r>
              <a:rPr lang="en-US" altLang="zh-CN" sz="3600" dirty="0"/>
              <a:t>dataset </a:t>
            </a:r>
            <a:r>
              <a:rPr lang="zh-CN" altLang="en-US" sz="3600" dirty="0"/>
              <a:t>及其 </a:t>
            </a:r>
            <a:r>
              <a:rPr lang="en-US" altLang="zh-CN" sz="3600" dirty="0"/>
              <a:t>metadata </a:t>
            </a:r>
            <a:r>
              <a:rPr lang="zh-CN" altLang="en-US" sz="3600" dirty="0"/>
              <a:t>不一样，作为参数传入。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584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324F-14F8-03B3-D692-C55BDAB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SPS+decode</a:t>
            </a:r>
            <a:r>
              <a:rPr lang="en-US" dirty="0"/>
              <a:t> on Ionian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C7596-A647-2344-772A-FB3240F2A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5403" y="1333101"/>
            <a:ext cx="6526906" cy="52497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2ACC0-C366-17AE-8F90-BB4E80677B79}"/>
              </a:ext>
            </a:extLst>
          </p:cNvPr>
          <p:cNvSpPr txBox="1"/>
          <p:nvPr/>
        </p:nvSpPr>
        <p:spPr>
          <a:xfrm>
            <a:off x="316355" y="1828800"/>
            <a:ext cx="49620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dims have translate </a:t>
            </a:r>
            <a:r>
              <a:rPr lang="en-US" sz="3200" dirty="0" err="1"/>
              <a:t>aug.</a:t>
            </a:r>
            <a:r>
              <a:rPr lang="en-US" sz="3200" dirty="0"/>
              <a:t> </a:t>
            </a:r>
          </a:p>
          <a:p>
            <a:endParaRPr lang="en-US" sz="3200" dirty="0"/>
          </a:p>
          <a:p>
            <a:r>
              <a:rPr lang="en-US" sz="3200" dirty="0"/>
              <a:t>Also, we see that </a:t>
            </a:r>
            <a:r>
              <a:rPr lang="en-US" sz="3200" dirty="0" err="1"/>
              <a:t>z_dim</a:t>
            </a:r>
            <a:r>
              <a:rPr lang="en-US" sz="3200" dirty="0"/>
              <a:t> = 1 cannot recon. Previously, I thought because the pitch aligns all partials the VAE would at least learn the pitch. Wrong. </a:t>
            </a:r>
          </a:p>
        </p:txBody>
      </p:sp>
    </p:spTree>
    <p:extLst>
      <p:ext uri="{BB962C8B-B14F-4D97-AF65-F5344CB8AC3E}">
        <p14:creationId xmlns:p14="http://schemas.microsoft.com/office/powerpoint/2010/main" val="2982591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D801-2EDF-3244-701A-89798601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2237-D3FF-FE75-E2E0-C1EA15903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No-VRNN: RNN models the VAE posterior mean. </a:t>
            </a:r>
          </a:p>
          <a:p>
            <a:r>
              <a:rPr lang="en-US" sz="3600" dirty="0"/>
              <a:t>VRNN: RNN models the VAE posterior sample. </a:t>
            </a:r>
          </a:p>
          <a:p>
            <a:r>
              <a:rPr lang="en-US" sz="3600" dirty="0"/>
              <a:t>The idea: </a:t>
            </a:r>
            <a:r>
              <a:rPr lang="zh-CN" altLang="en-US" sz="3600" dirty="0"/>
              <a:t>惩罚 </a:t>
            </a:r>
            <a:r>
              <a:rPr lang="en-US" altLang="zh-CN" sz="3600" dirty="0"/>
              <a:t>RNN </a:t>
            </a:r>
            <a:r>
              <a:rPr lang="zh-CN" altLang="en-US" sz="3600" dirty="0"/>
              <a:t>关于输入的高频分量。</a:t>
            </a:r>
            <a:endParaRPr lang="en-US" altLang="zh-C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73BE-ACCF-AF3A-6C8D-140D2FC4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8"/>
            <a:ext cx="12192000" cy="2875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B3423D-E612-E0E9-1315-764EC9B5472E}"/>
              </a:ext>
            </a:extLst>
          </p:cNvPr>
          <p:cNvCxnSpPr/>
          <p:nvPr/>
        </p:nvCxnSpPr>
        <p:spPr>
          <a:xfrm>
            <a:off x="1759462" y="4663007"/>
            <a:ext cx="9668371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91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E9E0-2BEC-BC50-AAE6-32ED1FAA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85" y="365125"/>
            <a:ext cx="2383507" cy="5823326"/>
          </a:xfrm>
        </p:spPr>
        <p:txBody>
          <a:bodyPr/>
          <a:lstStyle/>
          <a:p>
            <a:r>
              <a:rPr lang="en-US" dirty="0"/>
              <a:t>VRNN image pred </a:t>
            </a:r>
            <a:r>
              <a:rPr lang="zh-CN" altLang="en-US" dirty="0"/>
              <a:t>不牺牲？？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13DE1-8AAD-91BC-C77B-94D81324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551" y="0"/>
            <a:ext cx="9308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2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512CE67-5B7D-CE66-637B-1B6E14D38E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512CE67-5B7D-CE66-637B-1B6E14D38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8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5D3-91BE-3360-0E05-C81D6C62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used by ICLR23 submission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2289EF-F715-EEB2-185F-F2E99EFDBB23}"/>
              </a:ext>
            </a:extLst>
          </p:cNvPr>
          <p:cNvCxnSpPr/>
          <p:nvPr/>
        </p:nvCxnSpPr>
        <p:spPr>
          <a:xfrm>
            <a:off x="1152751" y="2028145"/>
            <a:ext cx="959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E452F-77D2-2557-77AC-BC29F1FE6F70}"/>
              </a:ext>
            </a:extLst>
          </p:cNvPr>
          <p:cNvCxnSpPr>
            <a:cxnSpLocks/>
          </p:cNvCxnSpPr>
          <p:nvPr/>
        </p:nvCxnSpPr>
        <p:spPr>
          <a:xfrm>
            <a:off x="931735" y="2579244"/>
            <a:ext cx="0" cy="364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2F11F9-057C-1BA8-0B81-15DB781DE9AF}"/>
              </a:ext>
            </a:extLst>
          </p:cNvPr>
          <p:cNvSpPr txBox="1"/>
          <p:nvPr/>
        </p:nvSpPr>
        <p:spPr>
          <a:xfrm>
            <a:off x="1274093" y="1464774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E9445-FBC8-8F4E-8AA0-17F293CD6708}"/>
              </a:ext>
            </a:extLst>
          </p:cNvPr>
          <p:cNvSpPr txBox="1"/>
          <p:nvPr/>
        </p:nvSpPr>
        <p:spPr>
          <a:xfrm>
            <a:off x="-157817" y="2667278"/>
            <a:ext cx="99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Aug</a:t>
            </a: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E004FB7A-9089-8479-192B-DE1DE74EA87C}"/>
              </a:ext>
            </a:extLst>
          </p:cNvPr>
          <p:cNvSpPr/>
          <p:nvPr/>
        </p:nvSpPr>
        <p:spPr>
          <a:xfrm>
            <a:off x="4156674" y="2508893"/>
            <a:ext cx="507034" cy="27720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FD44AE-88C6-68E4-5E3F-790DEE94F1AD}"/>
                  </a:ext>
                </a:extLst>
              </p:cNvPr>
              <p:cNvSpPr txBox="1"/>
              <p:nvPr/>
            </p:nvSpPr>
            <p:spPr>
              <a:xfrm>
                <a:off x="4739538" y="3633324"/>
                <a:ext cx="18981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FD44AE-88C6-68E4-5E3F-790DEE94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38" y="3633324"/>
                <a:ext cx="18981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Brace 62">
            <a:extLst>
              <a:ext uri="{FF2B5EF4-FFF2-40B4-BE49-F238E27FC236}">
                <a16:creationId xmlns:a16="http://schemas.microsoft.com/office/drawing/2014/main" id="{830B9B75-97B3-0B2C-402D-52241E626C4B}"/>
              </a:ext>
            </a:extLst>
          </p:cNvPr>
          <p:cNvSpPr/>
          <p:nvPr/>
        </p:nvSpPr>
        <p:spPr>
          <a:xfrm rot="5400000">
            <a:off x="2308201" y="4421593"/>
            <a:ext cx="396170" cy="229682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04DE3B-7FE2-FC95-5878-4A9308F8F264}"/>
              </a:ext>
            </a:extLst>
          </p:cNvPr>
          <p:cNvSpPr txBox="1"/>
          <p:nvPr/>
        </p:nvSpPr>
        <p:spPr>
          <a:xfrm>
            <a:off x="1467648" y="5792013"/>
            <a:ext cx="217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Batch size=3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9C453F-4333-1CEA-716A-9534468145A8}"/>
                  </a:ext>
                </a:extLst>
              </p:cNvPr>
              <p:cNvSpPr txBox="1"/>
              <p:nvPr/>
            </p:nvSpPr>
            <p:spPr>
              <a:xfrm>
                <a:off x="7449544" y="2268663"/>
                <a:ext cx="43459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Note: </a:t>
                </a:r>
                <a:br>
                  <a:rPr lang="en-US" sz="2800" dirty="0"/>
                </a:br>
                <a:r>
                  <a:rPr lang="en-US" sz="2800" dirty="0"/>
                  <a:t>GPU mem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batch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9C453F-4333-1CEA-716A-95344681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544" y="2268663"/>
                <a:ext cx="4345930" cy="954107"/>
              </a:xfrm>
              <a:prstGeom prst="rect">
                <a:avLst/>
              </a:prstGeom>
              <a:blipFill>
                <a:blip r:embed="rId3"/>
                <a:stretch>
                  <a:fillRect l="-2805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C8D5A946-F8B4-56D7-32DC-113667251092}"/>
              </a:ext>
            </a:extLst>
          </p:cNvPr>
          <p:cNvSpPr/>
          <p:nvPr/>
        </p:nvSpPr>
        <p:spPr>
          <a:xfrm>
            <a:off x="1321763" y="2452846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50E8C1-33AC-AED9-7012-D54F0384D7A5}"/>
              </a:ext>
            </a:extLst>
          </p:cNvPr>
          <p:cNvSpPr/>
          <p:nvPr/>
        </p:nvSpPr>
        <p:spPr>
          <a:xfrm>
            <a:off x="2093870" y="2766680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A7BD2C-CBB8-F804-F247-CCAB2B01715C}"/>
              </a:ext>
            </a:extLst>
          </p:cNvPr>
          <p:cNvSpPr/>
          <p:nvPr/>
        </p:nvSpPr>
        <p:spPr>
          <a:xfrm>
            <a:off x="2865977" y="3080514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3EA33C-447C-A232-8D75-0CF74D95088A}"/>
              </a:ext>
            </a:extLst>
          </p:cNvPr>
          <p:cNvSpPr/>
          <p:nvPr/>
        </p:nvSpPr>
        <p:spPr>
          <a:xfrm>
            <a:off x="1309482" y="3396160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58D4E1-58BD-01E0-72CE-CED2F89E1872}"/>
              </a:ext>
            </a:extLst>
          </p:cNvPr>
          <p:cNvSpPr/>
          <p:nvPr/>
        </p:nvSpPr>
        <p:spPr>
          <a:xfrm>
            <a:off x="2081589" y="3709994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CCF3B0-B743-B939-FD4C-F461C67D8942}"/>
              </a:ext>
            </a:extLst>
          </p:cNvPr>
          <p:cNvSpPr/>
          <p:nvPr/>
        </p:nvSpPr>
        <p:spPr>
          <a:xfrm>
            <a:off x="2853696" y="4023828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364751-F27B-9E21-4780-20794549D657}"/>
              </a:ext>
            </a:extLst>
          </p:cNvPr>
          <p:cNvSpPr/>
          <p:nvPr/>
        </p:nvSpPr>
        <p:spPr>
          <a:xfrm>
            <a:off x="1310203" y="4339474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30373D-EDF1-4E47-693F-FD37469E78D4}"/>
              </a:ext>
            </a:extLst>
          </p:cNvPr>
          <p:cNvSpPr/>
          <p:nvPr/>
        </p:nvSpPr>
        <p:spPr>
          <a:xfrm>
            <a:off x="2082310" y="4653308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8FD1755-7DC4-3B03-DA94-DD0F7B394FD8}"/>
              </a:ext>
            </a:extLst>
          </p:cNvPr>
          <p:cNvSpPr/>
          <p:nvPr/>
        </p:nvSpPr>
        <p:spPr>
          <a:xfrm>
            <a:off x="2854417" y="4967142"/>
            <a:ext cx="788722" cy="313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CF3CE9-BA06-CC09-D4D6-43705EE9DD30}"/>
              </a:ext>
            </a:extLst>
          </p:cNvPr>
          <p:cNvSpPr/>
          <p:nvPr/>
        </p:nvSpPr>
        <p:spPr>
          <a:xfrm>
            <a:off x="3686475" y="5287121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B2E376D-CB25-1D3B-C3B0-374424D631C4}"/>
              </a:ext>
            </a:extLst>
          </p:cNvPr>
          <p:cNvSpPr/>
          <p:nvPr/>
        </p:nvSpPr>
        <p:spPr>
          <a:xfrm>
            <a:off x="4458582" y="5600955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4E1F74-68FA-D2DB-91FB-889CABFCA386}"/>
              </a:ext>
            </a:extLst>
          </p:cNvPr>
          <p:cNvSpPr/>
          <p:nvPr/>
        </p:nvSpPr>
        <p:spPr>
          <a:xfrm>
            <a:off x="5230689" y="5914789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57C2EA4-7C9A-D0B2-DFE7-5CA088EDB0AA}"/>
              </a:ext>
            </a:extLst>
          </p:cNvPr>
          <p:cNvSpPr/>
          <p:nvPr/>
        </p:nvSpPr>
        <p:spPr>
          <a:xfrm>
            <a:off x="3674194" y="6230435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9179003-B098-7747-FE6E-C0A2C70293A4}"/>
              </a:ext>
            </a:extLst>
          </p:cNvPr>
          <p:cNvSpPr/>
          <p:nvPr/>
        </p:nvSpPr>
        <p:spPr>
          <a:xfrm>
            <a:off x="4446301" y="6544269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991DEA-2A32-5727-29E4-230BB5E88F25}"/>
              </a:ext>
            </a:extLst>
          </p:cNvPr>
          <p:cNvSpPr/>
          <p:nvPr/>
        </p:nvSpPr>
        <p:spPr>
          <a:xfrm>
            <a:off x="5218408" y="6858103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CF8735-DEDF-1AFD-0F1C-BBEB5C4AAF0A}"/>
              </a:ext>
            </a:extLst>
          </p:cNvPr>
          <p:cNvSpPr/>
          <p:nvPr/>
        </p:nvSpPr>
        <p:spPr>
          <a:xfrm>
            <a:off x="3674915" y="7173749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719EE7C-D781-BE51-F1C6-E40F3AB669DA}"/>
              </a:ext>
            </a:extLst>
          </p:cNvPr>
          <p:cNvSpPr/>
          <p:nvPr/>
        </p:nvSpPr>
        <p:spPr>
          <a:xfrm>
            <a:off x="4447022" y="7487583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A16A15B-B537-9059-CF70-BE8533FF68D3}"/>
              </a:ext>
            </a:extLst>
          </p:cNvPr>
          <p:cNvSpPr/>
          <p:nvPr/>
        </p:nvSpPr>
        <p:spPr>
          <a:xfrm>
            <a:off x="5219129" y="7801417"/>
            <a:ext cx="788722" cy="31383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5D3-91BE-3360-0E05-C81D6C62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353"/>
            <a:ext cx="10515600" cy="1465336"/>
          </a:xfrm>
        </p:spPr>
        <p:txBody>
          <a:bodyPr/>
          <a:lstStyle/>
          <a:p>
            <a:r>
              <a:rPr lang="en-US" dirty="0"/>
              <a:t>For the past four months, Dan’s been doing this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2289EF-F715-EEB2-185F-F2E99EFDBB23}"/>
              </a:ext>
            </a:extLst>
          </p:cNvPr>
          <p:cNvCxnSpPr/>
          <p:nvPr/>
        </p:nvCxnSpPr>
        <p:spPr>
          <a:xfrm>
            <a:off x="1152751" y="2028145"/>
            <a:ext cx="959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E452F-77D2-2557-77AC-BC29F1FE6F70}"/>
              </a:ext>
            </a:extLst>
          </p:cNvPr>
          <p:cNvCxnSpPr>
            <a:cxnSpLocks/>
          </p:cNvCxnSpPr>
          <p:nvPr/>
        </p:nvCxnSpPr>
        <p:spPr>
          <a:xfrm>
            <a:off x="931735" y="2579244"/>
            <a:ext cx="0" cy="364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2F11F9-057C-1BA8-0B81-15DB781DE9AF}"/>
              </a:ext>
            </a:extLst>
          </p:cNvPr>
          <p:cNvSpPr txBox="1"/>
          <p:nvPr/>
        </p:nvSpPr>
        <p:spPr>
          <a:xfrm>
            <a:off x="1274093" y="1464774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E9445-FBC8-8F4E-8AA0-17F293CD6708}"/>
              </a:ext>
            </a:extLst>
          </p:cNvPr>
          <p:cNvSpPr txBox="1"/>
          <p:nvPr/>
        </p:nvSpPr>
        <p:spPr>
          <a:xfrm>
            <a:off x="-157817" y="2667278"/>
            <a:ext cx="99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Aug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9C642-32C1-054B-7977-25629FA4350E}"/>
              </a:ext>
            </a:extLst>
          </p:cNvPr>
          <p:cNvSpPr/>
          <p:nvPr/>
        </p:nvSpPr>
        <p:spPr>
          <a:xfrm>
            <a:off x="1321763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AA45B6-A0CE-E152-4526-94C55BDAB338}"/>
              </a:ext>
            </a:extLst>
          </p:cNvPr>
          <p:cNvSpPr/>
          <p:nvPr/>
        </p:nvSpPr>
        <p:spPr>
          <a:xfrm>
            <a:off x="2167546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6188E-BCEF-2543-CF2C-0A6B5C53FE7F}"/>
              </a:ext>
            </a:extLst>
          </p:cNvPr>
          <p:cNvSpPr/>
          <p:nvPr/>
        </p:nvSpPr>
        <p:spPr>
          <a:xfrm>
            <a:off x="3013329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D82634-D923-4B4B-941F-062B83ABB838}"/>
              </a:ext>
            </a:extLst>
          </p:cNvPr>
          <p:cNvSpPr/>
          <p:nvPr/>
        </p:nvSpPr>
        <p:spPr>
          <a:xfrm>
            <a:off x="3859112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E7F46F-244E-B7E9-30D4-F29142C92372}"/>
              </a:ext>
            </a:extLst>
          </p:cNvPr>
          <p:cNvSpPr/>
          <p:nvPr/>
        </p:nvSpPr>
        <p:spPr>
          <a:xfrm>
            <a:off x="4704895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080051-0BDD-DF3D-A827-179629D69538}"/>
              </a:ext>
            </a:extLst>
          </p:cNvPr>
          <p:cNvSpPr/>
          <p:nvPr/>
        </p:nvSpPr>
        <p:spPr>
          <a:xfrm>
            <a:off x="5552127" y="3077612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E1A66-7E39-ABA2-0E92-4B272FFE2D61}"/>
              </a:ext>
            </a:extLst>
          </p:cNvPr>
          <p:cNvSpPr/>
          <p:nvPr/>
        </p:nvSpPr>
        <p:spPr>
          <a:xfrm>
            <a:off x="6397910" y="3077612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33F3D-6187-0A7F-7176-42213D36FE9C}"/>
              </a:ext>
            </a:extLst>
          </p:cNvPr>
          <p:cNvSpPr/>
          <p:nvPr/>
        </p:nvSpPr>
        <p:spPr>
          <a:xfrm>
            <a:off x="7243693" y="3077612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72C87-B53E-D6D6-1992-DF0345DA7955}"/>
              </a:ext>
            </a:extLst>
          </p:cNvPr>
          <p:cNvSpPr/>
          <p:nvPr/>
        </p:nvSpPr>
        <p:spPr>
          <a:xfrm>
            <a:off x="8089476" y="3077612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293193-EAE0-5C62-D424-F2CB47D105FC}"/>
              </a:ext>
            </a:extLst>
          </p:cNvPr>
          <p:cNvSpPr/>
          <p:nvPr/>
        </p:nvSpPr>
        <p:spPr>
          <a:xfrm>
            <a:off x="8935259" y="3077612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991E82-290C-8720-2590-499BF197F538}"/>
              </a:ext>
            </a:extLst>
          </p:cNvPr>
          <p:cNvSpPr/>
          <p:nvPr/>
        </p:nvSpPr>
        <p:spPr>
          <a:xfrm>
            <a:off x="9782491" y="3702379"/>
            <a:ext cx="788722" cy="4810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619FCB-158B-0776-57CC-AA90718B5067}"/>
              </a:ext>
            </a:extLst>
          </p:cNvPr>
          <p:cNvSpPr/>
          <p:nvPr/>
        </p:nvSpPr>
        <p:spPr>
          <a:xfrm>
            <a:off x="10628274" y="3702379"/>
            <a:ext cx="788722" cy="4810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D4D09CF-0FDB-82F8-AF14-4748809BA5D5}"/>
              </a:ext>
            </a:extLst>
          </p:cNvPr>
          <p:cNvSpPr/>
          <p:nvPr/>
        </p:nvSpPr>
        <p:spPr>
          <a:xfrm rot="5400000">
            <a:off x="2997803" y="1509196"/>
            <a:ext cx="653657" cy="4176197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2F848-F275-16EC-603F-C27221A18CDD}"/>
              </a:ext>
            </a:extLst>
          </p:cNvPr>
          <p:cNvSpPr txBox="1"/>
          <p:nvPr/>
        </p:nvSpPr>
        <p:spPr>
          <a:xfrm>
            <a:off x="2375562" y="4000899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237219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5D3-91BE-3360-0E05-C81D6C62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353"/>
            <a:ext cx="10515600" cy="1465336"/>
          </a:xfrm>
        </p:spPr>
        <p:txBody>
          <a:bodyPr/>
          <a:lstStyle/>
          <a:p>
            <a:r>
              <a:rPr lang="en-US" dirty="0"/>
              <a:t>Many alternatives exist…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2289EF-F715-EEB2-185F-F2E99EFDBB23}"/>
              </a:ext>
            </a:extLst>
          </p:cNvPr>
          <p:cNvCxnSpPr/>
          <p:nvPr/>
        </p:nvCxnSpPr>
        <p:spPr>
          <a:xfrm>
            <a:off x="1152751" y="2028145"/>
            <a:ext cx="95946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E452F-77D2-2557-77AC-BC29F1FE6F70}"/>
              </a:ext>
            </a:extLst>
          </p:cNvPr>
          <p:cNvCxnSpPr>
            <a:cxnSpLocks/>
          </p:cNvCxnSpPr>
          <p:nvPr/>
        </p:nvCxnSpPr>
        <p:spPr>
          <a:xfrm>
            <a:off x="931735" y="2579244"/>
            <a:ext cx="0" cy="364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2F11F9-057C-1BA8-0B81-15DB781DE9AF}"/>
              </a:ext>
            </a:extLst>
          </p:cNvPr>
          <p:cNvSpPr txBox="1"/>
          <p:nvPr/>
        </p:nvSpPr>
        <p:spPr>
          <a:xfrm>
            <a:off x="1274093" y="1464774"/>
            <a:ext cx="18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E9445-FBC8-8F4E-8AA0-17F293CD6708}"/>
              </a:ext>
            </a:extLst>
          </p:cNvPr>
          <p:cNvSpPr txBox="1"/>
          <p:nvPr/>
        </p:nvSpPr>
        <p:spPr>
          <a:xfrm>
            <a:off x="-157817" y="2667278"/>
            <a:ext cx="99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Aug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9C642-32C1-054B-7977-25629FA4350E}"/>
              </a:ext>
            </a:extLst>
          </p:cNvPr>
          <p:cNvSpPr/>
          <p:nvPr/>
        </p:nvSpPr>
        <p:spPr>
          <a:xfrm>
            <a:off x="1321763" y="2452845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8CB66-55B9-BFD7-5F7D-6CA657DDC32D}"/>
              </a:ext>
            </a:extLst>
          </p:cNvPr>
          <p:cNvSpPr/>
          <p:nvPr/>
        </p:nvSpPr>
        <p:spPr>
          <a:xfrm>
            <a:off x="2223162" y="3025609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E7BD7-3B34-06C8-BCC9-4006DB247BB9}"/>
              </a:ext>
            </a:extLst>
          </p:cNvPr>
          <p:cNvSpPr/>
          <p:nvPr/>
        </p:nvSpPr>
        <p:spPr>
          <a:xfrm>
            <a:off x="3124561" y="3598373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74A642-64C2-832D-D324-D1A9935BA2F4}"/>
              </a:ext>
            </a:extLst>
          </p:cNvPr>
          <p:cNvSpPr/>
          <p:nvPr/>
        </p:nvSpPr>
        <p:spPr>
          <a:xfrm>
            <a:off x="4025960" y="4171137"/>
            <a:ext cx="788722" cy="48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C12A28-D73E-7889-B7DA-5C1F5ECD3DCC}"/>
              </a:ext>
            </a:extLst>
          </p:cNvPr>
          <p:cNvSpPr/>
          <p:nvPr/>
        </p:nvSpPr>
        <p:spPr>
          <a:xfrm>
            <a:off x="4927359" y="4743901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F0B7ED-1DF9-8D48-8849-F538E5FF78DC}"/>
              </a:ext>
            </a:extLst>
          </p:cNvPr>
          <p:cNvSpPr/>
          <p:nvPr/>
        </p:nvSpPr>
        <p:spPr>
          <a:xfrm>
            <a:off x="5828758" y="5316665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4CA32B-2FE3-B84A-A591-FBB897AF42A3}"/>
              </a:ext>
            </a:extLst>
          </p:cNvPr>
          <p:cNvSpPr/>
          <p:nvPr/>
        </p:nvSpPr>
        <p:spPr>
          <a:xfrm>
            <a:off x="6730157" y="5889429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F923E7-6627-2312-B8DB-F63A9F501BDF}"/>
              </a:ext>
            </a:extLst>
          </p:cNvPr>
          <p:cNvSpPr/>
          <p:nvPr/>
        </p:nvSpPr>
        <p:spPr>
          <a:xfrm>
            <a:off x="7631556" y="6462193"/>
            <a:ext cx="788722" cy="4810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1959</Words>
  <Application>Microsoft Office PowerPoint</Application>
  <PresentationFormat>Widescreen</PresentationFormat>
  <Paragraphs>225</Paragraphs>
  <Slides>59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Lucida Console</vt:lpstr>
      <vt:lpstr>Office Theme</vt:lpstr>
      <vt:lpstr>notes_2_6_2023</vt:lpstr>
      <vt:lpstr>Roadmap</vt:lpstr>
      <vt:lpstr>VICReg + cycle consistency (②)</vt:lpstr>
      <vt:lpstr>PowerPoint Presentation</vt:lpstr>
      <vt:lpstr>VICReg + cycle consistency (②)</vt:lpstr>
      <vt:lpstr>About K</vt:lpstr>
      <vt:lpstr>Method used by ICLR23 submission</vt:lpstr>
      <vt:lpstr>For the past four months, Dan’s been doing this</vt:lpstr>
      <vt:lpstr>Many alternatives exist…</vt:lpstr>
      <vt:lpstr>Many alternatives exist…</vt:lpstr>
      <vt:lpstr>Many alternatives exist…</vt:lpstr>
      <vt:lpstr>Many alternatives exist…</vt:lpstr>
      <vt:lpstr>Proposal (其实是先斩后奏)</vt:lpstr>
      <vt:lpstr>PowerPoint Presentation</vt:lpstr>
      <vt:lpstr>PowerPoint Presentation</vt:lpstr>
      <vt:lpstr>Question</vt:lpstr>
      <vt:lpstr>SPS effectiveness on bouncing ball</vt:lpstr>
      <vt:lpstr>PowerPoint Presentation</vt:lpstr>
      <vt:lpstr>SPS effectiveness on bouncing ball</vt:lpstr>
      <vt:lpstr>PowerPoint Presentation</vt:lpstr>
      <vt:lpstr>Bouncing ball with flashing colors</vt:lpstr>
      <vt:lpstr>Bouncing ball with flashing colors</vt:lpstr>
      <vt:lpstr>Bouncing ball with flashing colors</vt:lpstr>
      <vt:lpstr>VICReg 初步调参取得的结果</vt:lpstr>
      <vt:lpstr>Problem: VICReg’s assumptions don’t fit? </vt:lpstr>
      <vt:lpstr>Solution: cross-trajectory VICReg</vt:lpstr>
      <vt:lpstr>Cross-trajectory VICReg</vt:lpstr>
      <vt:lpstr>Cross-trajectory VICReg</vt:lpstr>
      <vt:lpstr>SPS-decode fulfills VICReg</vt:lpstr>
      <vt:lpstr>VICReg 1Ball, 2D z</vt:lpstr>
      <vt:lpstr>PowerPoint Presentation</vt:lpstr>
      <vt:lpstr>PowerPoint Presentation</vt:lpstr>
      <vt:lpstr>那之前3D z学的，如果只看 X-Y呢？</vt:lpstr>
      <vt:lpstr>如果只让用 z[:2]</vt:lpstr>
      <vt:lpstr>PowerPoint Presentation</vt:lpstr>
      <vt:lpstr>PowerPoint Presentation</vt:lpstr>
      <vt:lpstr>PowerPoint Presentation</vt:lpstr>
      <vt:lpstr>VICReg with ball height augmented</vt:lpstr>
      <vt:lpstr>VICReg on 2Body</vt:lpstr>
      <vt:lpstr>VICReg on Ionian scales</vt:lpstr>
      <vt:lpstr>VICReg 接着调超参。结果：不调最好</vt:lpstr>
      <vt:lpstr>补充：VICReg 2D z 的 ablation tests</vt:lpstr>
      <vt:lpstr>补充：VICReg 2D z 的 ablation test</vt:lpstr>
      <vt:lpstr>2Body</vt:lpstr>
      <vt:lpstr>2Body L1 loss</vt:lpstr>
      <vt:lpstr>PowerPoint Presentation</vt:lpstr>
      <vt:lpstr>2Body: prediction is hard</vt:lpstr>
      <vt:lpstr>PowerPoint Presentation</vt:lpstr>
      <vt:lpstr>Is the task too hard? </vt:lpstr>
      <vt:lpstr>有没有可能…</vt:lpstr>
      <vt:lpstr>有没有可能…</vt:lpstr>
      <vt:lpstr>双体：如何得到单球坐标？</vt:lpstr>
      <vt:lpstr>PowerPoint Presentation</vt:lpstr>
      <vt:lpstr>PowerPoint Presentation</vt:lpstr>
      <vt:lpstr>Still, noSymm 好强</vt:lpstr>
      <vt:lpstr>Refactor: any-modal SPS</vt:lpstr>
      <vt:lpstr>SPS+decode on Ionian scales</vt:lpstr>
      <vt:lpstr>VRNN</vt:lpstr>
      <vt:lpstr>VRNN image pred 不牺牲？？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notes_1_20_2023</dc:title>
  <dc:creator>秦 Daniel</dc:creator>
  <cp:lastModifiedBy>秦 Daniel</cp:lastModifiedBy>
  <cp:revision>423</cp:revision>
  <dcterms:created xsi:type="dcterms:W3CDTF">2023-01-20T03:35:30Z</dcterms:created>
  <dcterms:modified xsi:type="dcterms:W3CDTF">2023-02-06T11:04:11Z</dcterms:modified>
</cp:coreProperties>
</file>